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5"/>
  </p:notesMasterIdLst>
  <p:sldIdLst>
    <p:sldId id="256" r:id="rId2"/>
    <p:sldId id="493" r:id="rId3"/>
    <p:sldId id="523" r:id="rId4"/>
    <p:sldId id="524" r:id="rId5"/>
    <p:sldId id="525" r:id="rId6"/>
    <p:sldId id="526" r:id="rId7"/>
    <p:sldId id="522" r:id="rId8"/>
    <p:sldId id="527" r:id="rId9"/>
    <p:sldId id="528" r:id="rId10"/>
    <p:sldId id="499" r:id="rId11"/>
    <p:sldId id="529" r:id="rId12"/>
    <p:sldId id="530" r:id="rId13"/>
    <p:sldId id="531" r:id="rId14"/>
    <p:sldId id="533" r:id="rId15"/>
    <p:sldId id="534" r:id="rId16"/>
    <p:sldId id="535" r:id="rId17"/>
    <p:sldId id="536" r:id="rId18"/>
    <p:sldId id="538" r:id="rId19"/>
    <p:sldId id="539" r:id="rId20"/>
    <p:sldId id="537" r:id="rId21"/>
    <p:sldId id="540" r:id="rId22"/>
    <p:sldId id="532" r:id="rId23"/>
    <p:sldId id="271" r:id="rId24"/>
  </p:sldIdLst>
  <p:sldSz cx="9144000" cy="6858000" type="screen4x3"/>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2"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eik Jeong" initials="JJ" lastIdx="1" clrIdx="0">
    <p:extLst>
      <p:ext uri="{19B8F6BF-5375-455C-9EA6-DF929625EA0E}">
        <p15:presenceInfo xmlns:p15="http://schemas.microsoft.com/office/powerpoint/2012/main" userId="Jaeik Jeong" providerId="None"/>
      </p:ext>
    </p:extLst>
  </p:cmAuthor>
  <p:cmAuthor id="2" name="Jaeik Jeong" initials="JJ [2]" lastIdx="1" clrIdx="1">
    <p:extLst>
      <p:ext uri="{19B8F6BF-5375-455C-9EA6-DF929625EA0E}">
        <p15:presenceInfo xmlns:p15="http://schemas.microsoft.com/office/powerpoint/2012/main" userId="8a7db909aff6b4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F17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385"/>
  </p:normalViewPr>
  <p:slideViewPr>
    <p:cSldViewPr snapToGrid="0">
      <p:cViewPr varScale="1">
        <p:scale>
          <a:sx n="121" d="100"/>
          <a:sy n="121" d="100"/>
        </p:scale>
        <p:origin x="826" y="82"/>
      </p:cViewPr>
      <p:guideLst>
        <p:guide orient="horz" pos="3362"/>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5" d="100"/>
          <a:sy n="95" d="100"/>
        </p:scale>
        <p:origin x="3970" y="8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3962400" cy="344091"/>
          </a:xfrm>
          <a:prstGeom prst="rect">
            <a:avLst/>
          </a:prstGeom>
        </p:spPr>
        <p:txBody>
          <a:bodyPr vert="horz" lIns="91440" tIns="45720" rIns="91440" bIns="45720"/>
          <a:lstStyle>
            <a:lvl1pPr algn="l">
              <a:defRPr sz="1200"/>
            </a:lvl1pPr>
          </a:lstStyle>
          <a:p>
            <a:pPr lvl="0">
              <a:defRPr lang="ko-KR" altLang="en-US"/>
            </a:pPr>
            <a:endParaRPr lang="ko-KR" altLang="en-US"/>
          </a:p>
        </p:txBody>
      </p:sp>
      <p:sp>
        <p:nvSpPr>
          <p:cNvPr id="3" name="날짜 개체 틀 2"/>
          <p:cNvSpPr>
            <a:spLocks noGrp="1"/>
          </p:cNvSpPr>
          <p:nvPr>
            <p:ph type="dt" idx="1"/>
          </p:nvPr>
        </p:nvSpPr>
        <p:spPr>
          <a:xfrm>
            <a:off x="5179484" y="1"/>
            <a:ext cx="3962400" cy="344091"/>
          </a:xfrm>
          <a:prstGeom prst="rect">
            <a:avLst/>
          </a:prstGeom>
        </p:spPr>
        <p:txBody>
          <a:bodyPr vert="horz" lIns="91440" tIns="45720" rIns="91440" bIns="45720"/>
          <a:lstStyle>
            <a:lvl1pPr algn="r">
              <a:defRPr sz="1200"/>
            </a:lvl1pPr>
          </a:lstStyle>
          <a:p>
            <a:pPr lvl="0">
              <a:defRPr lang="ko-KR" altLang="en-US"/>
            </a:pPr>
            <a:fld id="{D2C7B850-2CC1-4962-9601-5C698A4791FA}" type="datetime1">
              <a:rPr lang="ko-KR" altLang="en-US"/>
              <a:pPr lvl="0">
                <a:defRPr lang="ko-KR" altLang="en-US"/>
              </a:pPr>
              <a:t>2021-01-07</a:t>
            </a:fld>
            <a:endParaRPr lang="ko-KR" altLang="en-US"/>
          </a:p>
        </p:txBody>
      </p:sp>
      <p:sp>
        <p:nvSpPr>
          <p:cNvPr id="4" name="슬라이드 이미지 개체 틀 3"/>
          <p:cNvSpPr>
            <a:spLocks noGrp="1" noRot="1" noChangeAspect="1" noTextEdi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anchor="ctr"/>
          <a:lstStyle/>
          <a:p>
            <a:pPr lvl="0">
              <a:defRPr lang="ko-KR" altLang="en-US"/>
            </a:pPr>
            <a:endParaRPr lang="ko-KR" altLang="en-US"/>
          </a:p>
        </p:txBody>
      </p:sp>
      <p:sp>
        <p:nvSpPr>
          <p:cNvPr id="5" name="슬라이드 노트 개체 틀 4"/>
          <p:cNvSpPr>
            <a:spLocks noGrp="1"/>
          </p:cNvSpPr>
          <p:nvPr>
            <p:ph type="body" sz="quarter" idx="3"/>
          </p:nvPr>
        </p:nvSpPr>
        <p:spPr>
          <a:xfrm>
            <a:off x="914400" y="3300412"/>
            <a:ext cx="7315200" cy="2700338"/>
          </a:xfrm>
          <a:prstGeom prst="rect">
            <a:avLst/>
          </a:prstGeom>
        </p:spPr>
        <p:txBody>
          <a:bodyPr vert="horz" lIns="91440" tIns="45720" rIns="91440" bIns="45720"/>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바닥글 개체 틀 5"/>
          <p:cNvSpPr>
            <a:spLocks noGrp="1"/>
          </p:cNvSpPr>
          <p:nvPr>
            <p:ph type="ftr" sz="quarter" idx="4"/>
          </p:nvPr>
        </p:nvSpPr>
        <p:spPr>
          <a:xfrm>
            <a:off x="0" y="6513910"/>
            <a:ext cx="3962400" cy="344090"/>
          </a:xfrm>
          <a:prstGeom prst="rect">
            <a:avLst/>
          </a:prstGeom>
        </p:spPr>
        <p:txBody>
          <a:bodyPr vert="horz" lIns="91440" tIns="45720" rIns="91440" bIns="45720" anchor="b"/>
          <a:lstStyle>
            <a:lvl1pPr algn="l">
              <a:defRPr sz="1200"/>
            </a:lvl1pPr>
          </a:lstStyle>
          <a:p>
            <a:pPr lvl="0">
              <a:defRPr lang="ko-KR" altLang="en-US"/>
            </a:pPr>
            <a:endParaRPr lang="ko-KR" altLang="en-US"/>
          </a:p>
        </p:txBody>
      </p:sp>
      <p:sp>
        <p:nvSpPr>
          <p:cNvPr id="7" name="슬라이드 번호 개체 틀 6"/>
          <p:cNvSpPr>
            <a:spLocks noGrp="1"/>
          </p:cNvSpPr>
          <p:nvPr>
            <p:ph type="sldNum" sz="quarter" idx="5"/>
          </p:nvPr>
        </p:nvSpPr>
        <p:spPr>
          <a:xfrm>
            <a:off x="5179484" y="6513910"/>
            <a:ext cx="3962400" cy="344090"/>
          </a:xfrm>
          <a:prstGeom prst="rect">
            <a:avLst/>
          </a:prstGeom>
        </p:spPr>
        <p:txBody>
          <a:bodyPr vert="horz" lIns="91440" tIns="45720" rIns="91440" bIns="45720" anchor="b"/>
          <a:lstStyle>
            <a:lvl1pPr algn="r">
              <a:defRPr sz="1200"/>
            </a:lvl1pPr>
          </a:lstStyle>
          <a:p>
            <a:pPr lvl="0">
              <a:defRPr lang="ko-KR" altLang="en-US"/>
            </a:pPr>
            <a:fld id="{E68FDD0A-A98D-4DFB-B628-0E20B4875E70}" type="slidenum">
              <a:rPr lang="ko-KR" altLang="en-US"/>
              <a:pPr lvl="0">
                <a:defRPr lang="ko-KR" altLang="en-US"/>
              </a:pPr>
              <a:t>‹#›</a:t>
            </a:fld>
            <a:endParaRPr lang="ko-KR" altLang="en-US"/>
          </a:p>
        </p:txBody>
      </p:sp>
    </p:spTree>
    <p:extLst>
      <p:ext uri="{BB962C8B-B14F-4D97-AF65-F5344CB8AC3E}">
        <p14:creationId xmlns:p14="http://schemas.microsoft.com/office/powerpoint/2010/main" val="4010146698"/>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marL="0" lvl="0" indent="0">
              <a:buNone/>
              <a:defRPr lang="ko-KR" altLang="en-US"/>
            </a:pPr>
            <a:endParaRPr lang="ko-KR" altLang="en-US" dirty="0"/>
          </a:p>
        </p:txBody>
      </p:sp>
      <p:sp>
        <p:nvSpPr>
          <p:cNvPr id="4" name="슬라이드 번호 개체 틀 3"/>
          <p:cNvSpPr>
            <a:spLocks noGrp="1"/>
          </p:cNvSpPr>
          <p:nvPr>
            <p:ph type="sldNum" sz="quarter" idx="10"/>
          </p:nvPr>
        </p:nvSpPr>
        <p:spPr/>
        <p:txBody>
          <a:bodyPr/>
          <a:lstStyle/>
          <a:p>
            <a:pPr lvl="0">
              <a:defRPr lang="ko-KR" altLang="en-US"/>
            </a:pPr>
            <a:fld id="{E68FDD0A-A98D-4DFB-B628-0E20B4875E70}" type="slidenum">
              <a:rPr lang="ko-KR" altLang="en-US"/>
              <a:pPr lvl="0">
                <a:defRPr lang="ko-KR" altLang="en-US"/>
              </a:pPr>
              <a:t>1</a:t>
            </a:fld>
            <a:endParaRPr lang="ko-KR" altLang="en-US"/>
          </a:p>
        </p:txBody>
      </p:sp>
    </p:spTree>
    <p:extLst>
      <p:ext uri="{BB962C8B-B14F-4D97-AF65-F5344CB8AC3E}">
        <p14:creationId xmlns:p14="http://schemas.microsoft.com/office/powerpoint/2010/main" val="887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46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45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07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12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0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7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93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38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2</a:t>
            </a:fld>
            <a:endParaRPr lang="ko-KR" altLang="en-US"/>
          </a:p>
        </p:txBody>
      </p:sp>
    </p:spTree>
    <p:extLst>
      <p:ext uri="{BB962C8B-B14F-4D97-AF65-F5344CB8AC3E}">
        <p14:creationId xmlns:p14="http://schemas.microsoft.com/office/powerpoint/2010/main" val="4116291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09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74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22</a:t>
            </a:fld>
            <a:endParaRPr lang="ko-KR" altLang="en-US"/>
          </a:p>
        </p:txBody>
      </p:sp>
    </p:spTree>
    <p:extLst>
      <p:ext uri="{BB962C8B-B14F-4D97-AF65-F5344CB8AC3E}">
        <p14:creationId xmlns:p14="http://schemas.microsoft.com/office/powerpoint/2010/main" val="251502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3</a:t>
            </a:fld>
            <a:endParaRPr lang="ko-KR" altLang="en-US"/>
          </a:p>
        </p:txBody>
      </p:sp>
    </p:spTree>
    <p:extLst>
      <p:ext uri="{BB962C8B-B14F-4D97-AF65-F5344CB8AC3E}">
        <p14:creationId xmlns:p14="http://schemas.microsoft.com/office/powerpoint/2010/main" val="238322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4</a:t>
            </a:fld>
            <a:endParaRPr lang="ko-KR" altLang="en-US"/>
          </a:p>
        </p:txBody>
      </p:sp>
    </p:spTree>
    <p:extLst>
      <p:ext uri="{BB962C8B-B14F-4D97-AF65-F5344CB8AC3E}">
        <p14:creationId xmlns:p14="http://schemas.microsoft.com/office/powerpoint/2010/main" val="167638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5</a:t>
            </a:fld>
            <a:endParaRPr lang="ko-KR" altLang="en-US"/>
          </a:p>
        </p:txBody>
      </p:sp>
    </p:spTree>
    <p:extLst>
      <p:ext uri="{BB962C8B-B14F-4D97-AF65-F5344CB8AC3E}">
        <p14:creationId xmlns:p14="http://schemas.microsoft.com/office/powerpoint/2010/main" val="138971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10"/>
          </p:nvPr>
        </p:nvSpPr>
        <p:spPr/>
        <p:txBody>
          <a:bodyPr/>
          <a:lstStyle/>
          <a:p>
            <a:fld id="{E68FDD0A-A98D-4DFB-B628-0E20B4875E70}" type="slidenum">
              <a:rPr lang="ko-KR" altLang="en-US" smtClean="0"/>
              <a:pPr/>
              <a:t>6</a:t>
            </a:fld>
            <a:endParaRPr lang="ko-KR" altLang="en-US"/>
          </a:p>
        </p:txBody>
      </p:sp>
    </p:spTree>
    <p:extLst>
      <p:ext uri="{BB962C8B-B14F-4D97-AF65-F5344CB8AC3E}">
        <p14:creationId xmlns:p14="http://schemas.microsoft.com/office/powerpoint/2010/main" val="14301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631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634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4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63393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24896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38619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맨 첫 페이지)">
    <p:spTree>
      <p:nvGrpSpPr>
        <p:cNvPr id="1" name=""/>
        <p:cNvGrpSpPr/>
        <p:nvPr/>
      </p:nvGrpSpPr>
      <p:grpSpPr>
        <a:xfrm>
          <a:off x="0" y="0"/>
          <a:ext cx="0" cy="0"/>
          <a:chOff x="0" y="0"/>
          <a:chExt cx="0" cy="0"/>
        </a:xfrm>
      </p:grpSpPr>
      <p:sp>
        <p:nvSpPr>
          <p:cNvPr id="12" name="Rectangle 13"/>
          <p:cNvSpPr>
            <a:spLocks noChangeArrowheads="1"/>
          </p:cNvSpPr>
          <p:nvPr userDrawn="1"/>
        </p:nvSpPr>
        <p:spPr bwMode="auto">
          <a:xfrm>
            <a:off x="0" y="2"/>
            <a:ext cx="9144000" cy="391007"/>
          </a:xfrm>
          <a:prstGeom prst="rect">
            <a:avLst/>
          </a:prstGeom>
          <a:solidFill>
            <a:srgbClr val="A8A8A8"/>
          </a:solidFill>
          <a:ln w="9525" algn="ctr">
            <a:noFill/>
            <a:miter lim="800000"/>
            <a:headEnd/>
            <a:tailEnd/>
          </a:ln>
        </p:spPr>
        <p:txBody>
          <a:bodyPr wrap="square" anchor="ctr">
            <a:noAutofit/>
          </a:bodyPr>
          <a:lstStyle/>
          <a:p>
            <a:pPr>
              <a:defRPr/>
            </a:pPr>
            <a:endParaRPr lang="ko-KR" altLang="en-US" sz="1800">
              <a:latin typeface="Helvetica" panose="020B0604020202030204" pitchFamily="34" charset="0"/>
            </a:endParaRPr>
          </a:p>
        </p:txBody>
      </p:sp>
      <p:sp>
        <p:nvSpPr>
          <p:cNvPr id="18" name="제목 1"/>
          <p:cNvSpPr>
            <a:spLocks noGrp="1"/>
          </p:cNvSpPr>
          <p:nvPr>
            <p:ph type="ctrTitle" hasCustomPrompt="1"/>
          </p:nvPr>
        </p:nvSpPr>
        <p:spPr>
          <a:xfrm>
            <a:off x="724982" y="1645900"/>
            <a:ext cx="7663443" cy="2143140"/>
          </a:xfrm>
          <a:prstGeom prst="rect">
            <a:avLst/>
          </a:prstGeom>
          <a:noFill/>
          <a:ln w="15875">
            <a:noFill/>
          </a:ln>
        </p:spPr>
        <p:txBody>
          <a:bodyPr anchor="ctr" anchorCtr="0"/>
          <a:lstStyle>
            <a:lvl1pPr algn="ctr">
              <a:spcBef>
                <a:spcPts val="1200"/>
              </a:spcBef>
              <a:defRPr sz="3400" b="1" baseline="0">
                <a:solidFill>
                  <a:srgbClr val="002060"/>
                </a:solidFill>
                <a:effectLst>
                  <a:outerShdw blurRad="38100" dist="38100" dir="2700000" algn="tl">
                    <a:srgbClr val="000000">
                      <a:alpha val="43137"/>
                    </a:srgbClr>
                  </a:outerShdw>
                </a:effectLst>
                <a:latin typeface="Helvetica" panose="020B0604020202030204" pitchFamily="34" charset="0"/>
                <a:ea typeface="+mj-ea"/>
                <a:cs typeface="Verdana" pitchFamily="34" charset="0"/>
              </a:defRPr>
            </a:lvl1pPr>
          </a:lstStyle>
          <a:p>
            <a:r>
              <a:rPr lang="en-US" altLang="ko-KR" dirty="0"/>
              <a:t>Title</a:t>
            </a:r>
            <a:endParaRPr lang="ko-KR" altLang="en-US" dirty="0"/>
          </a:p>
        </p:txBody>
      </p:sp>
      <p:sp>
        <p:nvSpPr>
          <p:cNvPr id="19" name="부제목 2"/>
          <p:cNvSpPr>
            <a:spLocks noGrp="1"/>
          </p:cNvSpPr>
          <p:nvPr>
            <p:ph type="subTitle" idx="1" hasCustomPrompt="1"/>
          </p:nvPr>
        </p:nvSpPr>
        <p:spPr>
          <a:xfrm>
            <a:off x="1342280" y="4097857"/>
            <a:ext cx="6408712" cy="1762200"/>
          </a:xfrm>
          <a:prstGeom prst="rect">
            <a:avLst/>
          </a:prstGeom>
        </p:spPr>
        <p:txBody>
          <a:bodyPr anchor="ctr" anchorCtr="0"/>
          <a:lstStyle>
            <a:lvl1pPr marL="0" indent="0" algn="ctr">
              <a:spcBef>
                <a:spcPts val="500"/>
              </a:spcBef>
              <a:buNone/>
              <a:defRPr sz="2000" b="0" baseline="0">
                <a:solidFill>
                  <a:schemeClr val="tx1"/>
                </a:solidFill>
                <a:latin typeface="Helvetica" panose="020B0604020202030204" pitchFamily="34" charset="0"/>
                <a:ea typeface="+mn-ea"/>
                <a:cs typeface="Helvetica" panose="020B0604020202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dirty="0"/>
              <a:t>Name</a:t>
            </a:r>
          </a:p>
        </p:txBody>
      </p:sp>
      <p:sp>
        <p:nvSpPr>
          <p:cNvPr id="27" name="Rectangle 13"/>
          <p:cNvSpPr>
            <a:spLocks noChangeArrowheads="1"/>
          </p:cNvSpPr>
          <p:nvPr userDrawn="1"/>
        </p:nvSpPr>
        <p:spPr bwMode="auto">
          <a:xfrm>
            <a:off x="0" y="6641996"/>
            <a:ext cx="9144000" cy="227073"/>
          </a:xfrm>
          <a:prstGeom prst="rect">
            <a:avLst/>
          </a:prstGeom>
          <a:solidFill>
            <a:srgbClr val="7D0000"/>
          </a:solidFill>
          <a:ln w="9525" algn="ctr">
            <a:noFill/>
            <a:miter lim="800000"/>
            <a:headEnd/>
            <a:tailEnd/>
          </a:ln>
        </p:spPr>
        <p:txBody>
          <a:bodyPr wrap="square" anchor="ctr">
            <a:noAutofit/>
          </a:bodyPr>
          <a:lstStyle/>
          <a:p>
            <a:pPr>
              <a:defRPr/>
            </a:pPr>
            <a:endParaRPr lang="ko-KR" altLang="en-US" sz="1800">
              <a:latin typeface="Helvetica" panose="020B0604020202030204" pitchFamily="34" charset="0"/>
            </a:endParaRPr>
          </a:p>
        </p:txBody>
      </p:sp>
      <p:cxnSp>
        <p:nvCxnSpPr>
          <p:cNvPr id="29" name="직선 연결선 28"/>
          <p:cNvCxnSpPr/>
          <p:nvPr userDrawn="1"/>
        </p:nvCxnSpPr>
        <p:spPr>
          <a:xfrm>
            <a:off x="0" y="38295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D:\Users\Kevin\Desktop\logo1_128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43437" y="6091295"/>
            <a:ext cx="1646811" cy="48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4"/>
          <p:cNvSpPr txBox="1">
            <a:spLocks noChangeArrowheads="1"/>
          </p:cNvSpPr>
          <p:nvPr userDrawn="1"/>
        </p:nvSpPr>
        <p:spPr bwMode="auto">
          <a:xfrm>
            <a:off x="157606" y="6599648"/>
            <a:ext cx="61070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marL="0" marR="0" indent="0" algn="l" defTabSz="914400" rtl="0" eaLnBrk="1" fontAlgn="base" latinLnBrk="1" hangingPunct="1">
              <a:lnSpc>
                <a:spcPct val="100000"/>
              </a:lnSpc>
              <a:spcBef>
                <a:spcPct val="0"/>
              </a:spcBef>
              <a:spcAft>
                <a:spcPct val="0"/>
              </a:spcAft>
              <a:buClrTx/>
              <a:buSzTx/>
              <a:buFontTx/>
              <a:buNone/>
              <a:tabLst/>
              <a:defRPr/>
            </a:pPr>
            <a:r>
              <a:rPr lang="en-US" altLang="ko-KR" sz="1350" dirty="0">
                <a:solidFill>
                  <a:schemeClr val="bg1">
                    <a:lumMod val="50000"/>
                  </a:schemeClr>
                </a:solidFill>
                <a:latin typeface="Helvetica" panose="020B0604020202030204" pitchFamily="34" charset="0"/>
              </a:rPr>
              <a:t>© </a:t>
            </a:r>
            <a:r>
              <a:rPr lang="en-US" altLang="ko-KR" sz="1350" b="1" dirty="0">
                <a:solidFill>
                  <a:schemeClr val="accent1"/>
                </a:solidFill>
                <a:latin typeface="Helvetica" panose="020B0604020202030204" pitchFamily="34" charset="0"/>
              </a:rPr>
              <a:t>Networking for Intelligence Communications and Energy Lab.</a:t>
            </a:r>
          </a:p>
        </p:txBody>
      </p:sp>
      <p:pic>
        <p:nvPicPr>
          <p:cNvPr id="3" name="그림 2">
            <a:extLst>
              <a:ext uri="{FF2B5EF4-FFF2-40B4-BE49-F238E27FC236}">
                <a16:creationId xmlns:a16="http://schemas.microsoft.com/office/drawing/2014/main" id="{1ADBD62D-C5E3-4D92-BEC5-4877EE97FA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3055" y="6074743"/>
            <a:ext cx="1591992" cy="522000"/>
          </a:xfrm>
          <a:prstGeom prst="rect">
            <a:avLst/>
          </a:prstGeom>
        </p:spPr>
      </p:pic>
    </p:spTree>
    <p:extLst>
      <p:ext uri="{BB962C8B-B14F-4D97-AF65-F5344CB8AC3E}">
        <p14:creationId xmlns:p14="http://schemas.microsoft.com/office/powerpoint/2010/main" val="2830268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페이지">
    <p:spTree>
      <p:nvGrpSpPr>
        <p:cNvPr id="1" name=""/>
        <p:cNvGrpSpPr/>
        <p:nvPr/>
      </p:nvGrpSpPr>
      <p:grpSpPr>
        <a:xfrm>
          <a:off x="0" y="0"/>
          <a:ext cx="0" cy="0"/>
          <a:chOff x="0" y="0"/>
          <a:chExt cx="0" cy="0"/>
        </a:xfrm>
      </p:grpSpPr>
      <p:sp>
        <p:nvSpPr>
          <p:cNvPr id="2" name="제목 1"/>
          <p:cNvSpPr>
            <a:spLocks noGrp="1"/>
          </p:cNvSpPr>
          <p:nvPr>
            <p:ph type="title"/>
          </p:nvPr>
        </p:nvSpPr>
        <p:spPr>
          <a:xfrm>
            <a:off x="536232" y="90280"/>
            <a:ext cx="8150568" cy="704425"/>
          </a:xfrm>
        </p:spPr>
        <p:txBody>
          <a:bodyPr/>
          <a:lstStyle>
            <a:lvl1pPr algn="ctr">
              <a:defRPr b="1">
                <a:solidFill>
                  <a:schemeClr val="tx1"/>
                </a:solidFill>
                <a:effectLst/>
                <a:latin typeface="Helvetica" panose="020B0604020202030204" pitchFamily="34" charset="0"/>
              </a:defRPr>
            </a:lvl1pPr>
          </a:lstStyle>
          <a:p>
            <a:r>
              <a:rPr lang="ko-KR" altLang="en-US" dirty="0"/>
              <a:t>마스터 제목 스타일 편집</a:t>
            </a:r>
          </a:p>
        </p:txBody>
      </p:sp>
      <p:sp>
        <p:nvSpPr>
          <p:cNvPr id="11" name="내용 개체 틀 2"/>
          <p:cNvSpPr>
            <a:spLocks noGrp="1"/>
          </p:cNvSpPr>
          <p:nvPr>
            <p:ph idx="14"/>
          </p:nvPr>
        </p:nvSpPr>
        <p:spPr>
          <a:xfrm>
            <a:off x="251520" y="846901"/>
            <a:ext cx="8784976" cy="5491218"/>
          </a:xfrm>
          <a:prstGeom prst="rect">
            <a:avLst/>
          </a:prstGeom>
          <a:noFill/>
          <a:ln>
            <a:noFill/>
          </a:ln>
        </p:spPr>
        <p:txBody>
          <a:bodyPr lIns="108000" tIns="72000" rIns="108000" bIns="72000"/>
          <a:lstStyle>
            <a:lvl1pPr marL="514350" marR="0" indent="-514350" algn="l" defTabSz="914400" rtl="0" eaLnBrk="0" fontAlgn="base" latinLnBrk="1" hangingPunct="0">
              <a:lnSpc>
                <a:spcPct val="100000"/>
              </a:lnSpc>
              <a:spcBef>
                <a:spcPct val="20000"/>
              </a:spcBef>
              <a:spcAft>
                <a:spcPct val="0"/>
              </a:spcAft>
              <a:buClrTx/>
              <a:buSzTx/>
              <a:buFont typeface="Wingdings" panose="05000000000000000000" pitchFamily="2" charset="2"/>
              <a:buChar char=""/>
              <a:tabLst/>
              <a:defRPr lang="en-US" altLang="ko-KR" sz="2200" b="1" kern="1200" baseline="0" dirty="0" smtClean="0">
                <a:solidFill>
                  <a:schemeClr val="tx1"/>
                </a:solidFill>
                <a:latin typeface="Helvetica" panose="020B0604020202030204" pitchFamily="34" charset="0"/>
                <a:ea typeface="+mn-ea"/>
                <a:cs typeface="Verdana" pitchFamily="34" charset="0"/>
              </a:defRPr>
            </a:lvl1pPr>
            <a:lvl2pPr marL="612000" marR="0" indent="-342900" algn="l" defTabSz="914400" rtl="0" eaLnBrk="0" fontAlgn="base" latinLnBrk="1" hangingPunct="0">
              <a:lnSpc>
                <a:spcPct val="120000"/>
              </a:lnSpc>
              <a:spcBef>
                <a:spcPct val="20000"/>
              </a:spcBef>
              <a:spcAft>
                <a:spcPct val="0"/>
              </a:spcAft>
              <a:buClrTx/>
              <a:buSzTx/>
              <a:buFont typeface="Wingdings" panose="05000000000000000000" pitchFamily="2" charset="2"/>
              <a:buChar char=""/>
              <a:tabLst/>
              <a:defRPr lang="en-US" altLang="ko-KR" sz="2000" b="1" kern="1200" baseline="0" dirty="0" smtClean="0">
                <a:solidFill>
                  <a:srgbClr val="E46C0A"/>
                </a:solidFill>
                <a:latin typeface="Helvetica" panose="020B0604020202030204" pitchFamily="34" charset="0"/>
                <a:ea typeface="+mn-ea"/>
                <a:cs typeface="Verdana" pitchFamily="34" charset="0"/>
              </a:defRPr>
            </a:lvl2pPr>
            <a:lvl3pPr marL="900000" marR="0" indent="-360000" algn="l" defTabSz="914400" rtl="0" eaLnBrk="0" fontAlgn="base" latinLnBrk="1" hangingPunct="0">
              <a:lnSpc>
                <a:spcPct val="120000"/>
              </a:lnSpc>
              <a:spcBef>
                <a:spcPct val="20000"/>
              </a:spcBef>
              <a:spcAft>
                <a:spcPct val="0"/>
              </a:spcAft>
              <a:buClrTx/>
              <a:buSzTx/>
              <a:buFont typeface="Arial" panose="020B0604020202020204" pitchFamily="34" charset="0"/>
              <a:buChar char="»"/>
              <a:tabLst/>
              <a:defRPr sz="1800" b="1" baseline="0">
                <a:solidFill>
                  <a:schemeClr val="accent5">
                    <a:lumMod val="50000"/>
                  </a:schemeClr>
                </a:solidFill>
                <a:latin typeface="Helvetica" panose="020B0604020202030204" pitchFamily="34" charset="0"/>
                <a:ea typeface="+mn-ea"/>
                <a:cs typeface="Arial" pitchFamily="34" charset="0"/>
              </a:defRPr>
            </a:lvl3pPr>
            <a:lvl4pPr marL="1296000" marR="0" indent="-360000" algn="l" defTabSz="914400" rtl="0" eaLnBrk="0" fontAlgn="base" latinLnBrk="1" hangingPunct="0">
              <a:lnSpc>
                <a:spcPct val="120000"/>
              </a:lnSpc>
              <a:spcBef>
                <a:spcPct val="20000"/>
              </a:spcBef>
              <a:spcAft>
                <a:spcPct val="0"/>
              </a:spcAft>
              <a:buClrTx/>
              <a:buSzTx/>
              <a:buFont typeface="Palatino Linotype" pitchFamily="18" charset="0"/>
              <a:buChar char="−"/>
              <a:tabLst/>
              <a:defRPr sz="1800">
                <a:solidFill>
                  <a:srgbClr val="7030A0"/>
                </a:solidFill>
                <a:latin typeface="Palatino Linotype" pitchFamily="18" charset="0"/>
                <a:ea typeface="+mn-ea"/>
                <a:cs typeface="Arial" pitchFamily="34" charset="0"/>
              </a:defRPr>
            </a:lvl4pPr>
            <a:lvl5pPr marL="1278000" indent="-198000">
              <a:spcBef>
                <a:spcPts val="200"/>
              </a:spcBef>
              <a:buFont typeface="Wingdings" pitchFamily="2" charset="2"/>
              <a:buChar char="§"/>
              <a:defRPr sz="1200" baseline="0">
                <a:solidFill>
                  <a:schemeClr val="tx1">
                    <a:lumMod val="75000"/>
                    <a:lumOff val="25000"/>
                  </a:schemeClr>
                </a:solidFill>
                <a:latin typeface="Arial" pitchFamily="34" charset="0"/>
                <a:ea typeface="+mn-ea"/>
                <a:cs typeface="Arial" pitchFamily="34" charset="0"/>
              </a:defRPr>
            </a:lvl5pPr>
            <a:lvl6pPr marL="1656000" indent="-180000">
              <a:spcBef>
                <a:spcPts val="100"/>
              </a:spcBef>
              <a:defRPr sz="1000">
                <a:solidFill>
                  <a:schemeClr val="accent2">
                    <a:lumMod val="75000"/>
                  </a:schemeClr>
                </a:solidFill>
              </a:defRPr>
            </a:lvl6pPr>
            <a:lvl7pPr marL="1656000" indent="-180000">
              <a:spcBef>
                <a:spcPts val="0"/>
              </a:spcBef>
              <a:defRPr lang="ko-KR" altLang="en-US" sz="800" kern="1200" dirty="0" smtClean="0">
                <a:solidFill>
                  <a:schemeClr val="accent2">
                    <a:lumMod val="75000"/>
                  </a:schemeClr>
                </a:solidFill>
                <a:latin typeface="+mn-lt"/>
                <a:ea typeface="+mn-ea"/>
                <a:cs typeface="+mn-cs"/>
              </a:defRPr>
            </a:lvl7pPr>
            <a:lvl8pPr>
              <a:buNone/>
              <a:defRPr lang="ko-KR" altLang="en-US" sz="800" kern="1200" dirty="0" smtClean="0">
                <a:solidFill>
                  <a:schemeClr val="accent2">
                    <a:lumMod val="75000"/>
                  </a:schemeClr>
                </a:solidFill>
                <a:latin typeface="+mn-lt"/>
                <a:ea typeface="+mn-ea"/>
                <a:cs typeface="+mn-cs"/>
              </a:defRPr>
            </a:lvl8pPr>
          </a:lstStyle>
          <a:p>
            <a:pPr marL="514350" marR="0" lvl="0" indent="-514350" algn="l" defTabSz="914400" rtl="0" eaLnBrk="0" fontAlgn="base" latinLnBrk="1" hangingPunct="0">
              <a:lnSpc>
                <a:spcPct val="100000"/>
              </a:lnSpc>
              <a:spcBef>
                <a:spcPct val="20000"/>
              </a:spcBef>
              <a:spcAft>
                <a:spcPct val="0"/>
              </a:spcAft>
              <a:buClrTx/>
              <a:buSzTx/>
              <a:tabLst/>
              <a:defRPr/>
            </a:pPr>
            <a:r>
              <a:rPr kumimoji="0" lang="ko-KR" altLang="en-US" sz="2400" b="1" i="0" u="none" strike="noStrike" kern="1200" cap="none" spc="0" normalizeH="0" baseline="0" noProof="0" dirty="0">
                <a:ln>
                  <a:noFill/>
                </a:ln>
                <a:solidFill>
                  <a:prstClr val="black"/>
                </a:solidFill>
                <a:effectLst/>
                <a:uLnTx/>
                <a:uFillTx/>
                <a:latin typeface="Palatino Linotype" pitchFamily="18" charset="0"/>
                <a:ea typeface="+mn-ea"/>
                <a:cs typeface="Arial" pitchFamily="34" charset="0"/>
              </a:rPr>
              <a:t>마스터 </a:t>
            </a:r>
            <a:endParaRPr kumimoji="0" lang="en-US" altLang="ko-KR" sz="2400" b="1" i="0" u="none" strike="noStrike" kern="1200" cap="none" spc="0" normalizeH="0" baseline="0" noProof="0" dirty="0">
              <a:ln>
                <a:noFill/>
              </a:ln>
              <a:solidFill>
                <a:prstClr val="black"/>
              </a:solidFill>
              <a:effectLst/>
              <a:uLnTx/>
              <a:uFillTx/>
              <a:latin typeface="Palatino Linotype" pitchFamily="18" charset="0"/>
              <a:ea typeface="+mn-ea"/>
              <a:cs typeface="Arial" pitchFamily="34" charset="0"/>
            </a:endParaRPr>
          </a:p>
          <a:p>
            <a:pPr marL="612000" marR="0" lvl="1" indent="-342900" algn="l" defTabSz="914400" rtl="0" eaLnBrk="0" fontAlgn="base" latinLnBrk="1" hangingPunct="0">
              <a:lnSpc>
                <a:spcPct val="120000"/>
              </a:lnSpc>
              <a:spcBef>
                <a:spcPct val="20000"/>
              </a:spcBef>
              <a:spcAft>
                <a:spcPct val="0"/>
              </a:spcAft>
              <a:buClrTx/>
              <a:buSzTx/>
              <a:tabLst/>
              <a:defRPr/>
            </a:pPr>
            <a:r>
              <a:rPr kumimoji="0" lang="ko-KR" altLang="en-US" sz="1800" b="1" i="0" u="none" strike="noStrike" kern="1200" cap="none" spc="0" normalizeH="0" baseline="0" noProof="0" dirty="0">
                <a:ln>
                  <a:noFill/>
                </a:ln>
                <a:solidFill>
                  <a:srgbClr val="F79646">
                    <a:lumMod val="75000"/>
                  </a:srgbClr>
                </a:solidFill>
                <a:effectLst/>
                <a:uLnTx/>
                <a:uFillTx/>
                <a:latin typeface="Palatino Linotype" pitchFamily="18" charset="0"/>
                <a:ea typeface="+mn-ea"/>
                <a:cs typeface="Arial" pitchFamily="34" charset="0"/>
              </a:rPr>
              <a:t>마스터</a:t>
            </a:r>
            <a:endParaRPr kumimoji="0" lang="en-US" altLang="ko-KR" sz="1800" b="1" i="0" u="none" strike="noStrike" kern="1200" cap="none" spc="0" normalizeH="0" baseline="0" noProof="0" dirty="0">
              <a:ln>
                <a:noFill/>
              </a:ln>
              <a:solidFill>
                <a:srgbClr val="F79646">
                  <a:lumMod val="75000"/>
                </a:srgbClr>
              </a:solidFill>
              <a:effectLst/>
              <a:uLnTx/>
              <a:uFillTx/>
              <a:latin typeface="Palatino Linotype" pitchFamily="18" charset="0"/>
              <a:ea typeface="+mn-ea"/>
              <a:cs typeface="Arial" pitchFamily="34" charset="0"/>
            </a:endParaRPr>
          </a:p>
          <a:p>
            <a:pPr marL="900000" marR="0" lvl="2" indent="-360000" algn="l" defTabSz="914400" rtl="0" eaLnBrk="0" fontAlgn="base" latinLnBrk="1" hangingPunct="0">
              <a:lnSpc>
                <a:spcPct val="120000"/>
              </a:lnSpc>
              <a:spcBef>
                <a:spcPct val="20000"/>
              </a:spcBef>
              <a:spcAft>
                <a:spcPct val="0"/>
              </a:spcAft>
              <a:buClrTx/>
              <a:buSzTx/>
              <a:tabLst/>
              <a:defRPr/>
            </a:pPr>
            <a:r>
              <a:rPr kumimoji="0" lang="ko-KR" altLang="en-US" sz="1600" b="1" i="0" u="none" strike="noStrike" kern="1200" cap="none" spc="0" normalizeH="0" baseline="0" noProof="0" dirty="0">
                <a:ln>
                  <a:noFill/>
                </a:ln>
                <a:solidFill>
                  <a:srgbClr val="4BACC6">
                    <a:lumMod val="50000"/>
                  </a:srgbClr>
                </a:solidFill>
                <a:effectLst/>
                <a:uLnTx/>
                <a:uFillTx/>
                <a:latin typeface="Palatino Linotype" pitchFamily="18" charset="0"/>
                <a:ea typeface="+mn-ea"/>
                <a:cs typeface="Arial" pitchFamily="34" charset="0"/>
              </a:rPr>
              <a:t>마스터</a:t>
            </a:r>
            <a:endParaRPr kumimoji="0" lang="en-US" altLang="ko-KR" sz="1600" b="1" i="0" u="none" strike="noStrike" kern="1200" cap="none" spc="0" normalizeH="0" baseline="0" noProof="0" dirty="0">
              <a:ln>
                <a:noFill/>
              </a:ln>
              <a:solidFill>
                <a:srgbClr val="4BACC6">
                  <a:lumMod val="50000"/>
                </a:srgbClr>
              </a:solidFill>
              <a:effectLst/>
              <a:uLnTx/>
              <a:uFillTx/>
              <a:latin typeface="Palatino Linotype" pitchFamily="18" charset="0"/>
              <a:ea typeface="+mn-ea"/>
              <a:cs typeface="Arial" pitchFamily="34" charset="0"/>
            </a:endParaRPr>
          </a:p>
          <a:p>
            <a:pPr marL="1296000" marR="0" lvl="3" indent="-360000" algn="l" defTabSz="914400" rtl="0" eaLnBrk="0" fontAlgn="base" latinLnBrk="1" hangingPunct="0">
              <a:lnSpc>
                <a:spcPct val="120000"/>
              </a:lnSpc>
              <a:spcBef>
                <a:spcPct val="20000"/>
              </a:spcBef>
              <a:spcAft>
                <a:spcPct val="0"/>
              </a:spcAft>
              <a:buClrTx/>
              <a:buSzTx/>
              <a:buFont typeface="Palatino Linotype" pitchFamily="18" charset="0"/>
              <a:buChar char="−"/>
              <a:tabLst/>
              <a:defRPr/>
            </a:pPr>
            <a:r>
              <a:rPr kumimoji="0" lang="ko-KR" altLang="en-US" sz="1400" b="1" i="0" u="none" strike="noStrike" kern="1200" cap="none" spc="0" normalizeH="0" baseline="0" noProof="0" dirty="0">
                <a:ln>
                  <a:noFill/>
                </a:ln>
                <a:solidFill>
                  <a:srgbClr val="7030A0"/>
                </a:solidFill>
                <a:effectLst/>
                <a:uLnTx/>
                <a:uFillTx/>
                <a:latin typeface="Palatino Linotype" pitchFamily="18" charset="0"/>
                <a:ea typeface="+mn-ea"/>
                <a:cs typeface="Arial" pitchFamily="34" charset="0"/>
              </a:rPr>
              <a:t>마스터</a:t>
            </a:r>
          </a:p>
          <a:p>
            <a:pPr lvl="0"/>
            <a:endParaRPr lang="en-US" altLang="ko-KR" dirty="0"/>
          </a:p>
        </p:txBody>
      </p:sp>
      <p:sp>
        <p:nvSpPr>
          <p:cNvPr id="17" name="슬라이드 번호 개체 틀 5"/>
          <p:cNvSpPr txBox="1">
            <a:spLocks/>
          </p:cNvSpPr>
          <p:nvPr userDrawn="1"/>
        </p:nvSpPr>
        <p:spPr>
          <a:xfrm>
            <a:off x="3995937" y="6525344"/>
            <a:ext cx="1125488" cy="332656"/>
          </a:xfrm>
          <a:prstGeom prst="rect">
            <a:avLst/>
          </a:prstGeom>
        </p:spPr>
        <p:txBody>
          <a:bodyPr vert="horz" wrap="square" lIns="91440" tIns="45720" rIns="91440" bIns="45720" numCol="1" anchor="ctr" anchorCtr="0" compatLnSpc="1">
            <a:prstTxWarp prst="textNoShape">
              <a:avLst/>
            </a:prstTxWarp>
          </a:bodyPr>
          <a:lstStyle>
            <a:defPPr>
              <a:defRPr lang="ko-KR"/>
            </a:defPPr>
            <a:lvl1pPr algn="ctr" rtl="0" fontAlgn="base" latinLnBrk="1">
              <a:spcBef>
                <a:spcPct val="0"/>
              </a:spcBef>
              <a:spcAft>
                <a:spcPct val="0"/>
              </a:spcAft>
              <a:defRPr kumimoji="0" sz="1200" b="1" kern="1200">
                <a:solidFill>
                  <a:schemeClr val="tx1">
                    <a:lumMod val="65000"/>
                    <a:lumOff val="35000"/>
                  </a:schemeClr>
                </a:solidFill>
                <a:latin typeface="Eras Medium ITC" pitchFamily="34" charset="0"/>
                <a:ea typeface="맑은 고딕" panose="020B0503020000020004" pitchFamily="50" charset="-127"/>
                <a:cs typeface="+mn-cs"/>
              </a:defRPr>
            </a:lvl1pPr>
            <a:lvl2pPr marL="457200" algn="l" rtl="0" fontAlgn="base" latinLnBrk="1">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5pPr>
            <a:lvl6pPr marL="22860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6pPr>
            <a:lvl7pPr marL="27432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7pPr>
            <a:lvl8pPr marL="32004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8pPr>
            <a:lvl9pPr marL="36576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9pPr>
          </a:lstStyle>
          <a:p>
            <a:fld id="{055B203F-07CF-4D68-A686-55D75B62DBF2}" type="slidenum">
              <a:rPr lang="ko-KR" altLang="en-US" sz="1200" smtClean="0">
                <a:latin typeface="Helvetica" panose="020B0604020202030204" pitchFamily="34" charset="0"/>
              </a:rPr>
              <a:pPr/>
              <a:t>‹#›</a:t>
            </a:fld>
            <a:endParaRPr lang="ko-KR" altLang="en-US" sz="1200" dirty="0">
              <a:latin typeface="Helvetica" panose="020B0604020202030204" pitchFamily="34" charset="0"/>
            </a:endParaRPr>
          </a:p>
        </p:txBody>
      </p:sp>
      <p:pic>
        <p:nvPicPr>
          <p:cNvPr id="10" name="Picture 2" descr="D:\Users\Kevin\Desktop\logo1_128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62532" y="6500101"/>
            <a:ext cx="952172" cy="282676"/>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3B28018F-BBDD-4596-9490-3E7A16BC57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64" y="6439260"/>
            <a:ext cx="1196739" cy="392400"/>
          </a:xfrm>
          <a:prstGeom prst="rect">
            <a:avLst/>
          </a:prstGeom>
        </p:spPr>
      </p:pic>
    </p:spTree>
    <p:extLst>
      <p:ext uri="{BB962C8B-B14F-4D97-AF65-F5344CB8AC3E}">
        <p14:creationId xmlns:p14="http://schemas.microsoft.com/office/powerpoint/2010/main" val="601584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사용자 지정 레이아웃">
    <p:spTree>
      <p:nvGrpSpPr>
        <p:cNvPr id="1" name=""/>
        <p:cNvGrpSpPr/>
        <p:nvPr/>
      </p:nvGrpSpPr>
      <p:grpSpPr>
        <a:xfrm>
          <a:off x="0" y="0"/>
          <a:ext cx="0" cy="0"/>
          <a:chOff x="0" y="0"/>
          <a:chExt cx="0" cy="0"/>
        </a:xfrm>
      </p:grpSpPr>
      <p:pic>
        <p:nvPicPr>
          <p:cNvPr id="2" name="Picture 7" descr="new2"/>
          <p:cNvPicPr>
            <a:picLocks noChangeAspect="1" noChangeArrowheads="1"/>
          </p:cNvPicPr>
          <p:nvPr userDrawn="1"/>
        </p:nvPicPr>
        <p:blipFill>
          <a:blip r:embed="rId2" cstate="print">
            <a:lum bright="90000" contrast="-80000"/>
          </a:blip>
          <a:srcRect/>
          <a:stretch>
            <a:fillRect/>
          </a:stretch>
        </p:blipFill>
        <p:spPr bwMode="auto">
          <a:xfrm>
            <a:off x="-3" y="0"/>
            <a:ext cx="9144000" cy="6884988"/>
          </a:xfrm>
          <a:prstGeom prst="rect">
            <a:avLst/>
          </a:prstGeom>
          <a:noFill/>
          <a:ln w="9525">
            <a:noFill/>
            <a:miter lim="800000"/>
            <a:headEnd/>
            <a:tailEnd/>
          </a:ln>
        </p:spPr>
      </p:pic>
      <p:sp>
        <p:nvSpPr>
          <p:cNvPr id="3" name="TextBox 2"/>
          <p:cNvSpPr txBox="1"/>
          <p:nvPr userDrawn="1"/>
        </p:nvSpPr>
        <p:spPr>
          <a:xfrm>
            <a:off x="357187" y="3046660"/>
            <a:ext cx="8429625" cy="769441"/>
          </a:xfrm>
          <a:prstGeom prst="rect">
            <a:avLst/>
          </a:prstGeom>
          <a:noFill/>
        </p:spPr>
        <p:txBody>
          <a:bodyPr wrap="square">
            <a:spAutoFit/>
          </a:bodyPr>
          <a:lstStyle/>
          <a:p>
            <a:pPr marL="355600" indent="-355600" algn="ctr">
              <a:spcBef>
                <a:spcPct val="40000"/>
              </a:spcBef>
              <a:spcAft>
                <a:spcPct val="10000"/>
              </a:spcAft>
              <a:buFont typeface="Wingdings" pitchFamily="2" charset="2"/>
              <a:buNone/>
              <a:defRPr/>
            </a:pPr>
            <a:r>
              <a:rPr lang="en-US" altLang="ko-KR" sz="4400" b="1" i="0" dirty="0">
                <a:solidFill>
                  <a:schemeClr val="accent1">
                    <a:lumMod val="50000"/>
                  </a:schemeClr>
                </a:solidFill>
                <a:latin typeface="Helvetica" panose="020B0604020202030204" pitchFamily="34" charset="0"/>
                <a:ea typeface="+mn-ea"/>
              </a:rPr>
              <a:t>Thank you!</a:t>
            </a:r>
            <a:endParaRPr lang="en-US" altLang="ko-KR" sz="4000" b="1" i="0" dirty="0">
              <a:solidFill>
                <a:schemeClr val="accent1">
                  <a:lumMod val="50000"/>
                </a:schemeClr>
              </a:solidFill>
              <a:latin typeface="Helvetica" panose="020B0604020202030204" pitchFamily="34" charset="0"/>
              <a:ea typeface="+mn-ea"/>
            </a:endParaRPr>
          </a:p>
        </p:txBody>
      </p:sp>
      <p:sp>
        <p:nvSpPr>
          <p:cNvPr id="4" name="바닥글 개체 틀 4"/>
          <p:cNvSpPr txBox="1">
            <a:spLocks/>
          </p:cNvSpPr>
          <p:nvPr userDrawn="1"/>
        </p:nvSpPr>
        <p:spPr bwMode="auto">
          <a:xfrm>
            <a:off x="1895475" y="3500438"/>
            <a:ext cx="7127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ct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a:spcBef>
                <a:spcPct val="0"/>
              </a:spcBef>
              <a:buSzTx/>
              <a:buFontTx/>
              <a:buNone/>
            </a:pPr>
            <a:endParaRPr lang="ko-KR" altLang="en-US" sz="11500" b="1">
              <a:solidFill>
                <a:srgbClr val="FFFF00"/>
              </a:solidFill>
              <a:latin typeface="Britannic Bold" panose="020B0903060703020204" pitchFamily="34" charset="0"/>
              <a:ea typeface="맑은 고딕" panose="020B0503020000020004" pitchFamily="50" charset="-127"/>
            </a:endParaRPr>
          </a:p>
        </p:txBody>
      </p:sp>
      <p:sp>
        <p:nvSpPr>
          <p:cNvPr id="5" name="TextBox 4"/>
          <p:cNvSpPr txBox="1">
            <a:spLocks noChangeArrowheads="1"/>
          </p:cNvSpPr>
          <p:nvPr userDrawn="1"/>
        </p:nvSpPr>
        <p:spPr bwMode="auto">
          <a:xfrm>
            <a:off x="611584" y="3685132"/>
            <a:ext cx="1476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r>
              <a:rPr lang="en-US" altLang="ko-KR" sz="1800" dirty="0">
                <a:latin typeface="굴림" panose="020B0600000101010101" pitchFamily="50" charset="-127"/>
              </a:rPr>
              <a:t>Networking</a:t>
            </a:r>
          </a:p>
          <a:p>
            <a:pPr latinLnBrk="0">
              <a:spcBef>
                <a:spcPct val="0"/>
              </a:spcBef>
              <a:buSzTx/>
              <a:buFontTx/>
              <a:buNone/>
            </a:pPr>
            <a:r>
              <a:rPr lang="en-US" altLang="ko-KR" sz="1800" b="1" dirty="0">
                <a:solidFill>
                  <a:srgbClr val="FF0000"/>
                </a:solidFill>
                <a:latin typeface="굴림" panose="020B0600000101010101" pitchFamily="50" charset="-127"/>
              </a:rPr>
              <a:t>Next</a:t>
            </a:r>
            <a:endParaRPr lang="ko-KR" altLang="en-US" sz="1800" dirty="0">
              <a:latin typeface="굴림" panose="020B0600000101010101" pitchFamily="50" charset="-127"/>
            </a:endParaRPr>
          </a:p>
        </p:txBody>
      </p:sp>
      <p:sp>
        <p:nvSpPr>
          <p:cNvPr id="6" name="TextBox 5"/>
          <p:cNvSpPr txBox="1">
            <a:spLocks noChangeArrowheads="1"/>
          </p:cNvSpPr>
          <p:nvPr userDrawn="1"/>
        </p:nvSpPr>
        <p:spPr bwMode="auto">
          <a:xfrm>
            <a:off x="1113631" y="4422650"/>
            <a:ext cx="29908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r>
              <a:rPr lang="en-US" altLang="ko-KR" sz="1800" dirty="0">
                <a:latin typeface="굴림" panose="020B0600000101010101" pitchFamily="50" charset="-127"/>
              </a:rPr>
              <a:t>Intelligence</a:t>
            </a:r>
          </a:p>
          <a:p>
            <a:pPr latinLnBrk="0">
              <a:spcBef>
                <a:spcPct val="0"/>
              </a:spcBef>
              <a:buSzTx/>
              <a:buFontTx/>
              <a:buNone/>
            </a:pPr>
            <a:r>
              <a:rPr lang="en-US" altLang="ko-KR" sz="1800" b="1" dirty="0">
                <a:solidFill>
                  <a:srgbClr val="0070C0"/>
                </a:solidFill>
                <a:latin typeface="굴림" panose="020B0600000101010101" pitchFamily="50" charset="-127"/>
              </a:rPr>
              <a:t>Innovative</a:t>
            </a:r>
          </a:p>
          <a:p>
            <a:pPr latinLnBrk="0">
              <a:spcBef>
                <a:spcPct val="0"/>
              </a:spcBef>
              <a:buSzTx/>
              <a:buFontTx/>
              <a:buNone/>
            </a:pPr>
            <a:endParaRPr lang="ko-KR" altLang="en-US" sz="1800" dirty="0">
              <a:latin typeface="굴림" panose="020B0600000101010101" pitchFamily="50" charset="-127"/>
            </a:endParaRPr>
          </a:p>
        </p:txBody>
      </p:sp>
      <p:sp>
        <p:nvSpPr>
          <p:cNvPr id="7" name="TextBox 6"/>
          <p:cNvSpPr txBox="1">
            <a:spLocks noChangeArrowheads="1"/>
          </p:cNvSpPr>
          <p:nvPr userDrawn="1"/>
        </p:nvSpPr>
        <p:spPr bwMode="auto">
          <a:xfrm>
            <a:off x="1773237" y="5131478"/>
            <a:ext cx="22685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r>
              <a:rPr lang="en-US" altLang="ko-KR" sz="1800" dirty="0">
                <a:latin typeface="굴림" panose="020B0600000101010101" pitchFamily="50" charset="-127"/>
              </a:rPr>
              <a:t>Communications</a:t>
            </a:r>
          </a:p>
          <a:p>
            <a:pPr latinLnBrk="0">
              <a:spcBef>
                <a:spcPct val="0"/>
              </a:spcBef>
              <a:buSzTx/>
              <a:buFontTx/>
              <a:buNone/>
            </a:pPr>
            <a:r>
              <a:rPr lang="en-US" altLang="ko-KR" sz="1800" b="1" dirty="0">
                <a:solidFill>
                  <a:srgbClr val="00B0F0"/>
                </a:solidFill>
                <a:latin typeface="굴림" panose="020B0600000101010101" pitchFamily="50" charset="-127"/>
              </a:rPr>
              <a:t>Creative</a:t>
            </a:r>
          </a:p>
          <a:p>
            <a:pPr latinLnBrk="0">
              <a:spcBef>
                <a:spcPct val="0"/>
              </a:spcBef>
              <a:buSzTx/>
              <a:buFontTx/>
              <a:buNone/>
            </a:pPr>
            <a:endParaRPr lang="ko-KR" altLang="en-US" sz="1800" dirty="0">
              <a:latin typeface="굴림" panose="020B0600000101010101" pitchFamily="50" charset="-127"/>
            </a:endParaRPr>
          </a:p>
        </p:txBody>
      </p:sp>
      <p:sp>
        <p:nvSpPr>
          <p:cNvPr id="8" name="TextBox 7"/>
          <p:cNvSpPr txBox="1">
            <a:spLocks noChangeArrowheads="1"/>
          </p:cNvSpPr>
          <p:nvPr userDrawn="1"/>
        </p:nvSpPr>
        <p:spPr bwMode="auto">
          <a:xfrm>
            <a:off x="2598738" y="5791262"/>
            <a:ext cx="1443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r>
              <a:rPr lang="en-US" altLang="ko-KR" sz="1800" dirty="0">
                <a:latin typeface="굴림" panose="020B0600000101010101" pitchFamily="50" charset="-127"/>
              </a:rPr>
              <a:t>Energy</a:t>
            </a:r>
          </a:p>
          <a:p>
            <a:pPr latinLnBrk="0">
              <a:spcBef>
                <a:spcPct val="0"/>
              </a:spcBef>
              <a:buSzTx/>
              <a:buFontTx/>
              <a:buNone/>
            </a:pPr>
            <a:r>
              <a:rPr lang="en-US" altLang="ko-KR" sz="1800" b="1" dirty="0">
                <a:solidFill>
                  <a:srgbClr val="92D050"/>
                </a:solidFill>
                <a:latin typeface="굴림" panose="020B0600000101010101" pitchFamily="50" charset="-127"/>
              </a:rPr>
              <a:t>Envisioning</a:t>
            </a:r>
          </a:p>
          <a:p>
            <a:pPr latinLnBrk="0">
              <a:spcBef>
                <a:spcPct val="0"/>
              </a:spcBef>
              <a:buSzTx/>
              <a:buFontTx/>
              <a:buNone/>
            </a:pPr>
            <a:endParaRPr lang="ko-KR" altLang="en-US" sz="1800" dirty="0">
              <a:latin typeface="굴림" panose="020B0600000101010101" pitchFamily="50" charset="-127"/>
            </a:endParaRPr>
          </a:p>
        </p:txBody>
      </p:sp>
      <p:sp>
        <p:nvSpPr>
          <p:cNvPr id="19" name="AutoShape 4" descr="https://mail-attachment.googleusercontent.com/attachment/u/0/?ui=2&amp;ik=5d801ca0b1&amp;view=att&amp;th=13fe60c5e47bbb1a&amp;attid=0.1&amp;disp=inline&amp;realattid=865b8c26a7f10dd8_0.1&amp;safe=1&amp;zw&amp;saduie=AG9B_P-TcqVSASEf_hNTZkkPOnRf&amp;sadet=1373954264191&amp;sads=jaMEBhZcXP902IU9ZasntVY8f6o"/>
          <p:cNvSpPr>
            <a:spLocks noChangeAspect="1" noChangeArrowheads="1"/>
          </p:cNvSpPr>
          <p:nvPr userDrawn="1"/>
        </p:nvSpPr>
        <p:spPr bwMode="auto">
          <a:xfrm>
            <a:off x="1682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endParaRPr lang="ko-KR" altLang="en-US" sz="1800">
              <a:latin typeface="굴림" panose="020B0600000101010101" pitchFamily="50" charset="-127"/>
            </a:endParaRPr>
          </a:p>
        </p:txBody>
      </p:sp>
      <p:sp>
        <p:nvSpPr>
          <p:cNvPr id="20" name="AutoShape 6" descr="https://mail-attachment.googleusercontent.com/attachment/u/0/?ui=2&amp;ik=5d801ca0b1&amp;view=att&amp;th=13fe60c5e47bbb1a&amp;attid=0.1&amp;disp=inline&amp;realattid=865b8c26a7f10dd8_0.1&amp;safe=1&amp;zw&amp;saduie=AG9B_P-TcqVSASEf_hNTZkkPOnRf&amp;sadet=1373954264191&amp;sads=jaMEBhZcXP902IU9ZasntVY8f6o"/>
          <p:cNvSpPr>
            <a:spLocks noChangeAspect="1" noChangeArrowheads="1"/>
          </p:cNvSpPr>
          <p:nvPr userDrawn="1"/>
        </p:nvSpPr>
        <p:spPr bwMode="auto">
          <a:xfrm>
            <a:off x="1682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SzPct val="40000"/>
              <a:buFont typeface="Wingdings" panose="05000000000000000000" pitchFamily="2" charset="2"/>
              <a:buChar char="l"/>
              <a:defRPr kumimoji="1" sz="2400">
                <a:solidFill>
                  <a:schemeClr val="tx1"/>
                </a:solidFill>
                <a:latin typeface="Arial" panose="020B0604020202020204" pitchFamily="34" charset="0"/>
                <a:ea typeface="굴림" panose="020B0600000101010101" pitchFamily="50" charset="-127"/>
              </a:defRPr>
            </a:lvl1pPr>
            <a:lvl2pPr marL="742950" indent="-285750" latinLnBrk="1">
              <a:spcBef>
                <a:spcPct val="20000"/>
              </a:spcBef>
              <a:buFont typeface="Wingdings" panose="05000000000000000000" pitchFamily="2" charset="2"/>
              <a:buChar char="§"/>
              <a:defRPr kumimoji="1">
                <a:solidFill>
                  <a:schemeClr val="tx1"/>
                </a:solidFill>
                <a:latin typeface="Arial" panose="020B0604020202020204" pitchFamily="34" charset="0"/>
                <a:ea typeface="굴림" panose="020B0600000101010101" pitchFamily="50" charset="-127"/>
              </a:defRPr>
            </a:lvl2pPr>
            <a:lvl3pPr marL="11430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3pPr>
            <a:lvl4pPr marL="1600200" indent="-228600" latinLnBrk="1">
              <a:spcBef>
                <a:spcPct val="20000"/>
              </a:spcBef>
              <a:buChar char="–"/>
              <a:defRPr kumimoji="1" sz="1600">
                <a:solidFill>
                  <a:schemeClr val="tx1"/>
                </a:solidFill>
                <a:latin typeface="Arial" panose="020B0604020202020204" pitchFamily="34" charset="0"/>
                <a:ea typeface="굴림" panose="020B0600000101010101" pitchFamily="50" charset="-127"/>
              </a:defRPr>
            </a:lvl4pPr>
            <a:lvl5pPr marL="2057400" indent="-228600" latinLnBrk="1">
              <a:spcBef>
                <a:spcPct val="20000"/>
              </a:spcBef>
              <a:buChar char="»"/>
              <a:defRPr kumimoji="1" sz="14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Arial" panose="020B0604020202020204" pitchFamily="34" charset="0"/>
                <a:ea typeface="굴림" panose="020B0600000101010101" pitchFamily="50" charset="-127"/>
              </a:defRPr>
            </a:lvl9pPr>
          </a:lstStyle>
          <a:p>
            <a:pPr latinLnBrk="0">
              <a:spcBef>
                <a:spcPct val="0"/>
              </a:spcBef>
              <a:buSzTx/>
              <a:buFontTx/>
              <a:buNone/>
            </a:pPr>
            <a:endParaRPr lang="ko-KR" altLang="en-US" sz="1800">
              <a:latin typeface="굴림" panose="020B0600000101010101" pitchFamily="50" charset="-127"/>
            </a:endParaRPr>
          </a:p>
        </p:txBody>
      </p:sp>
      <p:pic>
        <p:nvPicPr>
          <p:cNvPr id="22" name="Picture 2" descr="https://encrypted-tbn2.gstatic.com/images?q=tbn:ANd9GcSK5Y_wEJeJFj8bgpR2mRpKVEyrK6SgANRTSpp7W2LSrkHtxrr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9542" y="1866960"/>
            <a:ext cx="3744913"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2" descr="data:image/jpeg;base64,/9j/4AAQSkZJRgABAQAAAQABAAD/2wCEAAkGBxQPEBUUEBAUEBAPFxQVFRUVFBUUEBUVFRUXGBQWFBcYHCggHBolHhcVITEhJSkuLi4vGB8zODMsNygtLisBCgoKDg0OGhAQGzQkICYsLCwvLC0sLCwsLCwsLCwsLCw0LCwsLDQsNCwsLCwsLCwsLCwsLCwsLCwsNCwsLCwsLP/AABEIAO8A0wMBIgACEQEDEQH/xAAcAAEAAQUBAQAAAAAAAAAAAAAABAECAwUGBwj/xABBEAACAQIEAwYDBQcBBwUAAAABAgADEQQSITEFQVEGEyJhcYEykaEHFCNC0VJicoKxwfDhM1Njc5Ki8RUXJDRD/8QAGgEBAAMBAQEAAAAAAAAAAAAAAAECAwQFBv/EACgRAAICAQQBAwQDAQAAAAAAAAABAhEDBBIhMUEFImETUXGRMlKBFP/aAAwDAQACEQMRAD8A9liIgCIiAIiIAiIgCIiAIiIAiIgCIiAIiIAiIgCIiAIiIAiIgCIiAIiIAiIgCIiAIiIAiIgCIiAIiIAiIgCIiAIiIAiIgCIiAIiIBWUiIAiIgCIiAIiIAiUJtqdB15TU4vtPhKJs+Kpg9A2Y/SVclHtloxlLpG3iaCl2zwTGwxKi3Mq4X5kWm3wmNp1helUWoBvlYH52hTjLpkyxziraf6JEREsUEREAREQBERAEREAREQBERAEREAREQBERAETT8e7U4XAWGJrqjv8ADTHiqt6KNbeZ0mmqdtM/+z7mkvI1HLv/ANFPQct29pDaRKTZ2M5rtb2rXBeBF7zEEXCm+RAdFZyOV7ab66Tne0HaWvQpipTq1caLXIwwooqfxDWpbzAnmmN7XNUzMWOaoc2drtU7wAZLE9BoDyAEznJ1waY4Jvk7PF99iHZ8XWL02OULmZFU9O7t9ddpp8U1EVBYALT8wCWP5jpr6Azmk7Q5V8BF1vdnLmwAF2KqRqSbWuSdJZU4k3elGdWZgGXKRZswUhEdSQpt1B1Fpx/88m7bO1Z4x9p01OpTv+youLkksdP+YRyHLykxE1FSkSpGzIWDe+t7/ScpgmZlzUNW1sLHOPIXIvMvDuO5KpWoCjA+K91Pv/nOUljl4PW02ow1tbr8np3Z/t09NgmM/EpnRawHjG2rgbjzGvrPREcMAVIIIuCNQQdiJ4jdKq3XQfI30289rWnT/Zz2h7t/ulVgUa/ct0bmnkDqR5+om2nzu9sjl9R9Pik8mJflHpERE7jwRERAEREAREQBERAEREAREQBERAEREA0XaDsfg8ec2Jw6tU27weGrpt4h/ecnX+ySin/165Fr2Famr/8AdTyGekxIolNo8V4v9neMogvTRaoQG5oVmWrb91KgPyuZwFSmMVf8Zy//ABQG1F/CWGoM+qZ4L9snZsYTFriKYPdYvMX2CJVJ0tbWzan2OspKPHBrjnzycph+y1Vl0anUzAjQkg+hIuG23Ey0cEyKqHC6ghioy2Y6BSStywvrpYG2sncFxrquZXyHcsd9OWuzDXXUGdHgOK0avgrDJUIsSy5VubaX1HTU3B6zjeTIm7Oz6eNpM03C+CZACwYgg38QNm13CUzYg8r31kbtTwg/d1qqlJQLKWVlz3vpfQXB0Itf2M7kUy2lOzC35BZwddfFe7+Vx8orZKi5HygVFyG91pvrqjWIYNqfCST0kYpO7K5eFR552fxzBfzOB8QvfS+wvtoB0m1r1yPHTY7hgR8SkbHTmP8ANpkfgn3WsGXKKTXBUkh6ZA0DFiSRrvr7SLxF1T4SQdTvpvrcjb18tZXIvfwexost6e5dHuPY7jw4hhFq6d4PBUA5Ou9vI7+83c8E7Hdr34Y7nuWrUK2W6hgpDDYjkTbeej8L+0zB1tKneYdv30JUerJe3vO+E/byfO6hQWR7HwdpExYbEpVUNTdXQ7MpBB9xMs0MRERAEREAREQBERAEREAREQBERAEREATzn7dKyDhoRmAd6qFBa7Erc+wAuZ6NOK+0jgP35EXY0wzA78wth00Yk9bASUm3SDko8s+fsBxRkYZrkC+o1sTzA532k1uNZlPgAJIAAGmW1svlrqB5zv1+zi9RRbKpPi2DEIBaxA0vqPOQMf2OWlUQA3FTS52UgnKCdzteUy4titomOqTdJnG4fH10OZCVuALC+w2tebzDVa9Ug16aBwdyiEtcfnBB9b3PLbn1WD7PIq/iU213tbMtzbxHYgH+skUsAKdUpdjYX5bHSzL5dR8py7/6oSzuRyePpvUK+Mg7A3u/kAdeu3tMicKZwGIvtsQGuOZW/tOvXhoztdFYHrlBvbfQfrLXwSk3yFLaNb9RcfMSnyRk1WWa2t8HK4fhoBIIIO1tNfUHT6TI/CQG/D8LDdb6HzAO3pOqbh2ceEjONgwFj5XGh9QfaWtRIH4iBcp6XH8pAi2c5zXCuKVcNUJoO1OoDqouFb+JNjPQeAfaLTq2TEoadTbMgvTbzy3us5PiHC1qC6AMw2sbHzGv6zXvge9XMWBdbDxCzi3nz9ZeOSiVKj3YG8TyDsz2srYFslfxUTa2YtYA81YXHtYT1jA4xK6B6Th1bmDedMZqRspJmeIiXJEREAREQBERAEREAREQBERAEh8Qp3sfb5kAf1MmSyqlwRLRdOys1aaNNh6wJAHxKuce+ZefptOb45hs/iy3yXBAvqNCD62LfSb7F0WHelLXSmyj2JZTMWKUdyGt4mXXTQHLzHsw941UN0LRywfNGjaqhRgKlivPnrp4r9dR8uonMLi3rOaZQhhtUW+w63/sZtsfS8JYG/hGgtYo97g9bWJ9jLsLi6OREr3ptyZrqwsNDfn+nvPPSvwaGrNPEJ4ipZdr6H5i+0m4Gqx1dmVhyIa/8ptqNRpNglQp8X4u97WD2tvpuJlFcZR3i+EfC3L3tsd9rQ0KNbSxyhyhOVmOmpCsb/Q6byWvENDmJNtM2hAPmR/cCZsbhqVQeJQ/K9rH5yynRpILoSRzUkB1PkTuIIogYzBsxJRgOZFrH102/pIlPDBRckkc+vtbabdcSpGuy9NHA8hz9Jra1Q5yy+ED0zew5Srog1vFaSstx4ugB1HW1uekj9n+MVsFUz4cPVQC7qo5cwU2PqNZmxdRDmIVW5kbMB5+Upgsd93qAoulQaZjoemVhvtsddOc0xR3SSHXR7DwLjNLG0RUotcHQjZlbmCJsZ5/2W49QNQsi91Wq6Mh0D25jkW+s7zD4hai3Rgw29DzBHI+U7pQcezaE9yMkREqaCIiAIiIAiIgCIiAIiIAiIgGl4vW7jxkXVyENuQYnX6zXVr0ncWLqwQgandQLeRuh+c33FqGensDYjfbXT+81tDFJVuA41IFxvpqCOtgw+s3T3Ro5Zwp8HHcZJRVKqcwOVlGlwNmB9gfUTU9qqy1sOGtmX8rLYEEbqykHK3tY9RtOyxvCmNEmowWqps9vgYgnLUUcsw3HX68b2gwq5CHup1NwACD0ZPzDzGo56WnDKGx8F18mg4bicRkBUOQt8pGpA5i25X0vMzcUrUQWYPlubjXdT4rX6dDJ/YrGGoAgI7zDXYKd2U26b8x8pu8dghWWoU1WoCTbRle1mBvtcW/6Z0Q0ymrsrLJtdUaPCdog9siqxy/D8BYcyPTp9JixHHt1ZtB+0CH03BHlMP/AKaKtIqbLUogA20YW+F19rajUETWuGxQbMAuLpEMdrVFXaqBtccxIejryTuTNhieIqwDBtD+YWydRflffod5hTF1Dq3iQiwdDcA9GHI76GR8oY99QTxDStS2W/MEdDuG5TNSoBQamH8VFyc9FgcoI5H9lxyMLSpENotpHvD8XeOv5LMrW6qbeHfncGFsWKBQOZouFR9enJv5ZnHd1E8DfiDXIxy1k1F8hv4vY+0vxXDjVQ06wDFPgqAWZT56f6TaOOK6RDZiegSLBCCNr/Ep5ANvPQuxWIrVAlamQWDd1iaZIs4G1QfvgEes8r4VTaoMiYlmP+771lI/hBNjNtwrH4jAVMysWBOoa4U+TDr+8Jp2qI6dnv8AKznOAdou+ZUqjKay56Lcn0u6HlnXX1nRTmknF0zqi1JWitpSVMGQSUiIgCUlYgCIiAIiIAiIgC3UXnh3bLhuM4PVL0qjvhWKMtQbU2AZFQ+eXS+xuOk9xlleitRSrqrowsVYBlI6EHQwEfP1ftNisZcs7BmUB8t1SwIK1FGvuvQ35TLxLh2JqL+I2Y2BL5tSALXbXU6b8/XQ9d2k+zk0M1Xh4JW5Y0ea/wDLPNf3T1nPYHiTWyOAMt7hgQy/tKb/AJdxOLNlnGXKPa0ui0+aHD5ObwbVMFXWrSfM1P4gRoyHcX5D/wA9QOgq9oWIFUtnoPdapU2rUSdRnUbjnfnNlieHUqyCy2ItqNXXy/eHnNMnZjIS1Ktkc6ALsRb4T19GEvh1u3srn9HT/gQ8Tja3isw7+mMyuAD3lI2sQdnG1/aRMXj2akKwpKWU2ZqbFalN/wB5Gva9+WhkzGYWrQ3peAXZWS5CN1pjdD1AuD0mmNch86nI1rMyr+HUHSog/wA9J6MM8ci9rPHzaTJhfviTcPibolfI9MEkd9Sy1F0uSGTqDuNYpcUFSoTQpszWIJpgKrD9+k2256+0j0MYEOalaiWuHQnNh3PU+Z+esx161IEMynD1F1z02tre4t/nlrLf6c9fBlPESxyVKKqxNr1SQPY6gfO0y4r71TtnaoEJAyKzZCDyBud7WvLcTxKwVqgXEodMzUijnlq40O0vWuSl6FGq6XGi1w6jLsQoHIj6SOxVErD9n0q+JCzU9LHaohPJragj5TLTw9fDkKGZqR03DAX3upG/nIeDVnPe08XkqcwrlGHUFSQdN5v8EcQF8b5ha5LJTtYeZEskUkzt+xGMvSIqov4DXUAC+26673vO2w2IWoodDmVhcH/Q7GeYdmu0VBCwaqi1Cwvp4ATsua1p6VgKqsl0AsdfDbKfMW0lM0fJfDLnaySpPvLhfnMNE3+v9ZmnMuTpYiIliBERAEREAREQBERAEStotAKTQdoOyOHxhLMvdViLd7Tsrn+Lk3vOitLWErKKapl8eSUHcXR5PjeyGKwdyi/eaWuqaMPPLy9ryBSx65rVQ6VRo17rUXzI5z2OxEg8R4ZQxItWoJUtsWUZvVW3+U5J6ZPo9bD6rNcTV/KPKjj1trZ152FjfzX+4nOcYw1Oqcy+En9nUaeVrieqY37PsM3wGrSvro9x7Bpqan2Wq58OMcdM1ME/QjSYrDJPg7H6jgkuTyarRWxWqtxydLB/5uTj116GWUcFpenRFZQbE0z41H71Jwfp852WJ7ElsZ92pV++cfEwSyoNyWN+Wn9JO/8AaiojeHGKrdQjqfo206seWcezzdRi0+R3F0ee4auq6JXNG/5GVlS4PQZlv7TLT+K4oq1//wBMPUCP/wBp/Sdh2h7NVMJSz4qpQrrcBTky1mN9QGHoTrFH7MataktZFUGoM2RmIbXblpfQ7zqjmTPOnh2vu/waNCagAdalTyq4XvWvy8a6n5zBiOH4sjKMAyJsGFB823Qg/wBJ0vDOzXEcDVDU6FYfwOri2xuAbcr2M9VwlZnpKailK7AZhsc23t1ieVorDGjwbhvZzFkgDBVCq/7y60wfQ2uZ632A4TisEG791NJwMtK9yraag3NhvznRUcMGqWF8lMaknQtJVPD3N7jKp89fSY/Vm+kabIoz4cnpb/WSBLU9pcJeKpFGxERLECIiAIiIAiIgFbSoECVgFIBmOsQBqbTCKp1t4gPnKOdMso2Sryxz5TCmLUm17HoZSpVI1tp/WV+pFona7MjuDpfQyNW00NyAbgrckS2tikK2O502sZAw+OZtT8JvYEFT5AW3+XOZSyK+zSMHROWsXF1fMBuCPELTR9q+PPRVKGH8eLxOi9VU7t672lOLY7uL1fgYDbMbHW4zDb/zaQODYU0nbEYgkYmqLrmXMFS22mzHntyEr9SlbLbDadleFrgqZGbPWc3q1D16XPIfqZLxGLF7hlIPPpNdU4hl0/DZm/MX8OvlaaTjHEFSgcpQu/JATpe1rjYt8I06nlM97lwi+2uWQ6ijifEQoP8A8LBi5PJz6nTxH6DznZ1XfKWRgNQo1sg1tc+3Kc5w7DjCUFF0aoxzOQGfU6W0Ow+ETozhjVp61AMw0AtYHloOcly3cIVXLNhQAYWViSOdzY/OBhzm3JPU2sPSWUwKYAUHQDbUy04tc2xJtcEm/wBBpNLSXJlzfBJZlQZdW5nlc+Zkikb8tPp7CYaVUfskmSVYn8tvWaxab7KSKqvlLoETVGYiIkgREQBERAEuEtlbwCt5QtKEyPVdr6Lf3EpJ0WSsvqE22GvWRXBHwtZja+unylmJWqw8KC/m39wJr8TTrj4VooOpYsb/ACE55t9msUjI9BW0IytbRswIt5jaabi3GfuuVVrBqh3AuQLkC51Pnr9DMeO4e761sUQo3C+BLc9b7TnsSaCMwpN3zVPisc19BpoLAaTn3RTto6FBvybyrx2qPCzb6A2DE6m1gVXykHFcdKN+JVKpyJbK1joDlUXGx1nMjjDBmNOnZbFFYC5JvYsWO3Q76Aac5gTB+HPiGWozG2UhmYk3Nhf31mzaXjkpGDf4N1U7Q06oIpUi+V1bwk2JW2rg3Un3vpJJ7YORapTelc2+F2S3mQ1vaQcAlLxXwyIAQoujtUIOU5rrrfxNp5ecuq0/2MO1PLqW7wougub3UC+v9ZVqb8ErZ9yVh+0iMQCiOhtdwNRe1rDXT3lr4oPiB8Jp0dSGK5O8IOUXGnhU7dSZCw1JKP49RlLDWnlsVYjckka2PO1jYayDh8XQpM2YpVZ2ZszXJBJJ00/tzkyi6uuQnG6vg6avxumrAEmsV1C01OWxOpZhJmG4ypA8evJVuLfS5O3KcniOLh2UUC5X84pJkO19GN9b6ek3HDuJnu7Yqmc4OhqI2bKdBmYJl6jSZOO1d8l9yb6OkpY5W3qWB3Cgkm37xknDYtTYUqNQgi2q7j+aQMCykfhKD0y02Y8uYXT3nQYenVtqDflmIW3st4gmys2kS8D3rL4wKY5X1Nva1pLFubX9xI1PCkjxOLn1P9TMlLCKOZa3Uzsjuqq/bOaVGY1lHOVWpfaVWkBsBL7TVX5M+CkSoEGWIKRKRAKxEQBAiIBjqMB6yI1VyfCpt1t/cyfLWcCZShfmi6lXg1OLSra+nuxsPYCa37vUqHxOVHRbKT6k6zf1VL7Lt52kapgSdS2o6D9dJhLFfRrGZz+I4TRv+IS1uZux+bGRG+6KLKM9uQJe58ws6mjgQQcyZyf2jp9JYeHJSBJAVeltPYSjg/BdT+5yiLTWxTAs3Q5UA1vsCZpeO4s0wGGFZQQSLZC5bW2n+c52+Kz1VK0aRCH8zeEeVl3PvaazEdm0UDvi1arU0Wne1yNh5DckzLb9jRSXk4ThZxYpu1NTTpN46lRnyhbLY/xHU87nTykehhqj/i4lm7kG5BBGY75SSdDY39DznoVbs85/21UZUF+7Hho5uVxzA6mcrwjs3XxIuxKCp+Ic27nyAOg5X536b7Kb7l+ijjHpED7i/EGdyVVVAVaWqBQNrAaKPa02/DuFVKTWCBwNO7cLcja6unxTqsDwla6g5e5xNOw52IG6/wAJ11k6nTUEBlyVFN8p305qeYmUt0uX0XTUeEaAdnadUDLhlpsbkt40K200IOvrNnh+CYhFs1SjXTbLUzKbdM3yG03rhXsdUcDyyk8r+8YLCsFyVGFQCzZixJv0sZrHHF/Jm8jIOFWpR07moijkLVKfsRqBNlSxqkai0mKpAsLabdJQ0wR4rG/lNVBrp/syc0+0Wish5y9HUbED6TCuDUbXB8jp8petFRy/WXW7zRR0SAflKzAtHLsf0maar5KsGUiJJAiIgCIiAIiIBTLFvKViRQKMem8oBbeXRFE2Y2J/KLeZ2mP7rc3Y5jJESrgn2Tua6LDSFrDSWUsMqm4Hi2udTaZok7URbI1bBI/xC/8ASXLhEBzBbMeczxGyP2J3MsekDuP1llXBrUADgNl2J+IehmaXCHFEWyE3D+jEeuswthnHIMOoNjNoZaZR4YsssjNZTqOD/YiScPVPNfltJMRHFT7DnfgBfaVlImpQulDEpAEREAREQBERAEREAREQBERAEREAREQBERAErKRAK3lIiAIiIAiIgCIiAIiIAiIgH//Z"/>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4" name="그림 13">
            <a:extLst>
              <a:ext uri="{FF2B5EF4-FFF2-40B4-BE49-F238E27FC236}">
                <a16:creationId xmlns:a16="http://schemas.microsoft.com/office/drawing/2014/main" id="{EAC6001A-5F4F-42C3-8FC9-AFA2AEE316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67276" y="4883818"/>
            <a:ext cx="3919595" cy="1285200"/>
          </a:xfrm>
          <a:prstGeom prst="rect">
            <a:avLst/>
          </a:prstGeom>
        </p:spPr>
      </p:pic>
    </p:spTree>
    <p:extLst>
      <p:ext uri="{BB962C8B-B14F-4D97-AF65-F5344CB8AC3E}">
        <p14:creationId xmlns:p14="http://schemas.microsoft.com/office/powerpoint/2010/main" val="186967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a:xfrm>
            <a:off x="628650" y="1715554"/>
            <a:ext cx="78867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363509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9"/>
            <a:ext cx="7886700" cy="2852737"/>
          </a:xfrm>
        </p:spPr>
        <p:txBody>
          <a:bodyPr anchor="b"/>
          <a:lstStyle>
            <a:lvl1pPr>
              <a:defRPr sz="4500"/>
            </a:lvl1pPr>
          </a:lstStyle>
          <a:p>
            <a:r>
              <a:rPr lang="ko-KR" altLang="en-US"/>
              <a:t>마스터 제목 스타일 편집</a:t>
            </a:r>
          </a:p>
        </p:txBody>
      </p:sp>
      <p:sp>
        <p:nvSpPr>
          <p:cNvPr id="3" name="텍스트 개체 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288795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1861028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1" y="365126"/>
            <a:ext cx="7886700" cy="1325563"/>
          </a:xfrm>
        </p:spPr>
        <p:txBody>
          <a:bodyPr/>
          <a:lstStyle/>
          <a:p>
            <a:r>
              <a:rPr lang="ko-KR" altLang="en-US"/>
              <a:t>마스터 제목 스타일 편집</a:t>
            </a:r>
          </a:p>
        </p:txBody>
      </p:sp>
      <p:sp>
        <p:nvSpPr>
          <p:cNvPr id="3" name="텍스트 개체 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4" name="내용 개체 틀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6" name="내용 개체 틀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1623127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234619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318737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내용 개체 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2401751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그림 개체 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FD50173-90DA-44D5-866C-87E693FA7675}" type="datetimeFigureOut">
              <a:rPr lang="ko-KR" altLang="en-US" smtClean="0"/>
              <a:pPr/>
              <a:t>2021-01-07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1231971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FD50173-90DA-44D5-866C-87E693FA7675}" type="datetimeFigureOut">
              <a:rPr lang="ko-KR" altLang="en-US" smtClean="0"/>
              <a:pPr/>
              <a:t>2021-01-07</a:t>
            </a:fld>
            <a:endParaRPr lang="ko-KR" altLang="en-US"/>
          </a:p>
        </p:txBody>
      </p:sp>
      <p:sp>
        <p:nvSpPr>
          <p:cNvPr id="5" name="바닥글 개체 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955FB-4C01-429C-9B43-236F68F27C65}" type="slidenum">
              <a:rPr lang="ko-KR" altLang="en-US" smtClean="0"/>
              <a:pPr/>
              <a:t>‹#›</a:t>
            </a:fld>
            <a:endParaRPr lang="ko-KR" altLang="en-US"/>
          </a:p>
        </p:txBody>
      </p:sp>
    </p:spTree>
    <p:extLst>
      <p:ext uri="{BB962C8B-B14F-4D97-AF65-F5344CB8AC3E}">
        <p14:creationId xmlns:p14="http://schemas.microsoft.com/office/powerpoint/2010/main" val="30436581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hyperlink" Target="http://arxiv.org/abs/1312.605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lps3.ieeexplore.ieee.org.libproxy.sogang.ac.kr/stamp/stamp.jsp?tp=&amp;arnumber=298623"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medium.com/towards-artificial-intelligence/monte-carlo-simulation-an-in-depth-tutorial-with-python-bcf6eb7856c8"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www.google.com/search?safe=active&amp;rlz=1C1SQJL_koKR834KR834&amp;hl=ko&amp;sxsrf=ALeKk03a-SzmFmH2Yup2Qgg6Ovw4w9NFmQ%3A1609995147202&amp;ei=i5P2X5r5C6i9mAXA3I6oCA&amp;q=95+confidence+interval&amp;oq=95+confidence+interval&amp;gs_lcp=CgZwc3ktYWIQAzIECCMQJzIECCMQJzIECCMQJzICCAAyAggAMgIIADICCAAyBwgAEBQQhwIyBQgAEMsBMgUIABDLAVDQElj7E2CUFmgAcAB4AIABa4gBtgKSAQMwLjOYAQCgAQGqAQdnd3Mtd2l6wAEB&amp;sclient=psy-ab&amp;ved=0ahUKEwja6tqmg4nuAhWoHqYKHUCuA4UQ4dUDCA0&amp;uact=5"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312.6055"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medium.com/towards-artificial-intelligence/monte-carlo-simulation-an-in-depth-tutorial-with-python-bcf6eb7856c8" TargetMode="External"/><Relationship Id="rId5" Type="http://schemas.openxmlformats.org/officeDocument/2006/relationships/hyperlink" Target="https://www.google.com/search?safe=active&amp;rlz=1C1SQJL_koKR834KR834&amp;hl=ko&amp;sxsrf=ALeKk03a-SzmFmH2Yup2Qgg6Ovw4w9NFmQ%3A1609995147202&amp;ei=i5P2X5r5C6i9mAXA3I6oCA&amp;q=95+confidence+interval&amp;oq=95+confidence+interval&amp;gs_lcp=CgZwc3ktYWIQAzIECCMQJzIECCMQJzIECCMQJzICCAAyAggAMgIIADICCAAyBwgAEBQQhwIyBQgAEMsBMgUIABDLAVDQElj7E2CUFmgAcAB4AIABa4gBtgKSAQMwLjOYAQCgAQGqAQdnd3Mtd2l6wAEB&amp;sclient=psy-ab&amp;ved=0ahUKEwja6tqmg4nuAhWoHqYKHUCuA4UQ4dUDCA0&amp;uact=5" TargetMode="External"/><Relationship Id="rId4" Type="http://schemas.openxmlformats.org/officeDocument/2006/relationships/hyperlink" Target="https://towardsdatascience.com/understanding-rmsprop-faster-neural-network-learning-62e116fcf29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1645900"/>
            <a:ext cx="9143999" cy="2143140"/>
          </a:xfrm>
        </p:spPr>
        <p:txBody>
          <a:bodyPr>
            <a:normAutofit/>
          </a:bodyPr>
          <a:lstStyle/>
          <a:p>
            <a:pPr lvl="0">
              <a:defRPr lang="ko-KR" altLang="en-US"/>
            </a:pPr>
            <a:r>
              <a:rPr lang="en-US" altLang="ko-KR" sz="2800" dirty="0"/>
              <a:t>Long Short-Term Memory Recurrent Neural</a:t>
            </a:r>
            <a:br>
              <a:rPr lang="en-US" altLang="ko-KR" sz="2800" dirty="0"/>
            </a:br>
            <a:r>
              <a:rPr lang="en-US" altLang="ko-KR" sz="2800" dirty="0"/>
              <a:t>Network for Remaining Useful Life Prediction</a:t>
            </a:r>
            <a:br>
              <a:rPr lang="en-US" altLang="ko-KR" sz="2800" dirty="0"/>
            </a:br>
            <a:r>
              <a:rPr lang="en-US" altLang="ko-KR" sz="2800" dirty="0"/>
              <a:t>of Lithium-Ion Batteries</a:t>
            </a:r>
            <a:endParaRPr lang="en-US" altLang="ko-KR" sz="2800" dirty="0">
              <a:effectLst/>
            </a:endParaRPr>
          </a:p>
        </p:txBody>
      </p:sp>
      <p:sp>
        <p:nvSpPr>
          <p:cNvPr id="3" name="부제목 2"/>
          <p:cNvSpPr>
            <a:spLocks noGrp="1"/>
          </p:cNvSpPr>
          <p:nvPr>
            <p:ph type="subTitle" idx="1"/>
          </p:nvPr>
        </p:nvSpPr>
        <p:spPr>
          <a:xfrm>
            <a:off x="1367643" y="4226465"/>
            <a:ext cx="6408712" cy="1762200"/>
          </a:xfrm>
        </p:spPr>
        <p:txBody>
          <a:bodyPr>
            <a:normAutofit/>
          </a:bodyPr>
          <a:lstStyle/>
          <a:p>
            <a:pPr lvl="0">
              <a:defRPr lang="ko-KR" altLang="en-US"/>
            </a:pPr>
            <a:r>
              <a:rPr lang="en-US" altLang="ko-KR" i="1" dirty="0" err="1"/>
              <a:t>Haejoong</a:t>
            </a:r>
            <a:r>
              <a:rPr lang="en-US" altLang="ko-KR" i="1" dirty="0"/>
              <a:t> Lee</a:t>
            </a:r>
          </a:p>
          <a:p>
            <a:pPr lvl="0">
              <a:spcBef>
                <a:spcPct val="21000"/>
              </a:spcBef>
              <a:defRPr lang="ko-KR" altLang="en-US"/>
            </a:pPr>
            <a:endParaRPr lang="en-US" altLang="ko-KR" dirty="0"/>
          </a:p>
          <a:p>
            <a:pPr lvl="0">
              <a:spcBef>
                <a:spcPct val="21000"/>
              </a:spcBef>
              <a:defRPr lang="ko-KR" altLang="en-US"/>
            </a:pPr>
            <a:r>
              <a:rPr lang="en-US" altLang="ko-KR" dirty="0" err="1"/>
              <a:t>Sogang</a:t>
            </a:r>
            <a:r>
              <a:rPr lang="en-US" altLang="ko-KR" dirty="0"/>
              <a:t> University, EE</a:t>
            </a:r>
          </a:p>
          <a:p>
            <a:pPr lvl="0">
              <a:spcBef>
                <a:spcPct val="21000"/>
              </a:spcBef>
              <a:defRPr lang="ko-KR" altLang="en-US"/>
            </a:pPr>
            <a:endParaRPr lang="en-US" altLang="ko-KR" dirty="0"/>
          </a:p>
          <a:p>
            <a:pPr lvl="0">
              <a:spcBef>
                <a:spcPct val="21000"/>
              </a:spcBef>
              <a:defRPr lang="ko-KR" altLang="en-US"/>
            </a:pPr>
            <a:r>
              <a:rPr lang="en-US" altLang="ko-KR" dirty="0"/>
              <a:t>2021.01.08</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4770537"/>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t>There are three concerns.</a:t>
            </a:r>
          </a:p>
          <a:p>
            <a:pPr marL="285750" indent="-285750">
              <a:buFont typeface="Arial" panose="020B0604020202020204" pitchFamily="34" charset="0"/>
              <a:buChar char="•"/>
            </a:pPr>
            <a:endParaRPr lang="en-US" altLang="ko-KR" sz="1600" dirty="0"/>
          </a:p>
          <a:p>
            <a:pPr marL="342900" indent="-342900">
              <a:buFont typeface="+mj-lt"/>
              <a:buAutoNum type="arabicPeriod"/>
            </a:pPr>
            <a:r>
              <a:rPr lang="en-US" altLang="ko-KR" sz="1600" b="1" dirty="0"/>
              <a:t> Traditional training algorithms </a:t>
            </a:r>
            <a:r>
              <a:rPr lang="en-US" altLang="ko-KR" sz="1600" dirty="0"/>
              <a:t>based on </a:t>
            </a:r>
            <a:r>
              <a:rPr lang="en-US" altLang="ko-KR" sz="1600" u="sng" dirty="0"/>
              <a:t>batch gradient descent</a:t>
            </a:r>
            <a:r>
              <a:rPr lang="en-US" altLang="ko-KR" sz="1600" dirty="0"/>
              <a:t> or </a:t>
            </a:r>
            <a:r>
              <a:rPr lang="en-US" altLang="ko-KR" sz="1600" u="sng" dirty="0"/>
              <a:t>stochastic gradient descent</a:t>
            </a:r>
            <a:r>
              <a:rPr lang="en-US" altLang="ko-KR" sz="1600" dirty="0"/>
              <a:t> for deep-learning networks can be significantly </a:t>
            </a:r>
            <a:r>
              <a:rPr lang="en-US" altLang="ko-KR" sz="1600" b="1" dirty="0">
                <a:solidFill>
                  <a:srgbClr val="C00000"/>
                </a:solidFill>
              </a:rPr>
              <a:t>slow to converge </a:t>
            </a:r>
            <a:r>
              <a:rPr lang="en-US" altLang="ko-KR" sz="1600" dirty="0"/>
              <a:t>to the correct network weights, which are thus</a:t>
            </a:r>
            <a:r>
              <a:rPr lang="en-US" altLang="ko-KR" sz="1600" b="1" dirty="0"/>
              <a:t> </a:t>
            </a:r>
            <a:r>
              <a:rPr lang="en-US" altLang="ko-KR" sz="1600" b="1" dirty="0">
                <a:solidFill>
                  <a:srgbClr val="C00000"/>
                </a:solidFill>
              </a:rPr>
              <a:t>not applicable for the purpose of online failure prediction</a:t>
            </a:r>
            <a:r>
              <a:rPr lang="en-US" altLang="ko-KR" sz="1600" dirty="0"/>
              <a:t> of lithiumion batteries.</a:t>
            </a:r>
          </a:p>
          <a:p>
            <a:pPr marL="342900" indent="-342900">
              <a:buFont typeface="+mj-lt"/>
              <a:buAutoNum type="arabicPeriod"/>
            </a:pPr>
            <a:endParaRPr lang="en-US" altLang="ko-KR" sz="1600" dirty="0"/>
          </a:p>
          <a:p>
            <a:pPr marL="342900" indent="-342900">
              <a:buFont typeface="+mj-lt"/>
              <a:buAutoNum type="arabicPeriod"/>
            </a:pPr>
            <a:endParaRPr lang="en-US" altLang="ko-KR" sz="1600" dirty="0"/>
          </a:p>
          <a:p>
            <a:pPr marL="342900" indent="-342900">
              <a:buFont typeface="+mj-lt"/>
              <a:buAutoNum type="arabicPeriod"/>
            </a:pPr>
            <a:endParaRPr lang="en-US" altLang="ko-KR" sz="1600" dirty="0"/>
          </a:p>
          <a:p>
            <a:pPr marL="342900" indent="-342900">
              <a:buFont typeface="+mj-lt"/>
              <a:buAutoNum type="arabicPeriod"/>
            </a:pPr>
            <a:r>
              <a:rPr lang="en-US" altLang="ko-KR" sz="1600" b="1" dirty="0"/>
              <a:t> </a:t>
            </a:r>
            <a:r>
              <a:rPr lang="en-US" altLang="ko-KR" sz="1600" b="1" dirty="0">
                <a:solidFill>
                  <a:srgbClr val="C00000"/>
                </a:solidFill>
              </a:rPr>
              <a:t>Overfitting</a:t>
            </a:r>
            <a:r>
              <a:rPr lang="en-US" altLang="ko-KR" sz="1600" dirty="0"/>
              <a:t> is a serious problem in deep</a:t>
            </a:r>
            <a:r>
              <a:rPr lang="en-US" altLang="ko-KR" sz="1600" b="1" dirty="0"/>
              <a:t> </a:t>
            </a:r>
            <a:r>
              <a:rPr lang="en-US" altLang="ko-KR" sz="1600" dirty="0"/>
              <a:t>neural networks like </a:t>
            </a:r>
            <a:r>
              <a:rPr lang="en-US" altLang="ko-KR" sz="1600" b="1" dirty="0"/>
              <a:t>the LSTM RNN</a:t>
            </a:r>
            <a:r>
              <a:rPr lang="en-US" altLang="ko-KR" sz="1600" dirty="0"/>
              <a:t>.</a:t>
            </a:r>
            <a:endParaRPr lang="en-US" altLang="ko-KR" sz="1600" b="1" dirty="0"/>
          </a:p>
          <a:p>
            <a:pPr marL="342900" indent="-342900">
              <a:buFont typeface="+mj-lt"/>
              <a:buAutoNum type="arabicPeriod"/>
            </a:pPr>
            <a:endParaRPr lang="en-US" altLang="ko-KR" sz="1600" b="1" dirty="0"/>
          </a:p>
          <a:p>
            <a:pPr marL="342900" indent="-342900">
              <a:buFont typeface="+mj-lt"/>
              <a:buAutoNum type="arabicPeriod"/>
            </a:pPr>
            <a:endParaRPr lang="en-US" altLang="ko-KR" sz="1600" b="1" dirty="0"/>
          </a:p>
          <a:p>
            <a:pPr marL="342900" indent="-342900">
              <a:buFont typeface="+mj-lt"/>
              <a:buAutoNum type="arabicPeriod"/>
            </a:pPr>
            <a:endParaRPr lang="en-US" altLang="ko-KR" sz="1600" b="1" dirty="0"/>
          </a:p>
          <a:p>
            <a:pPr marL="342900" indent="-342900">
              <a:buFont typeface="+mj-lt"/>
              <a:buAutoNum type="arabicPeriod"/>
            </a:pPr>
            <a:r>
              <a:rPr lang="en-US" altLang="ko-KR" sz="1600" b="1" dirty="0"/>
              <a:t> </a:t>
            </a:r>
            <a:r>
              <a:rPr lang="en-US" altLang="ko-KR" sz="1600" dirty="0"/>
              <a:t>The maintenance of lithium-ion batteries is based on an RUL probability distribution function (PDF), while </a:t>
            </a:r>
            <a:r>
              <a:rPr lang="en-US" altLang="ko-KR" sz="1600" b="1" dirty="0"/>
              <a:t>LSTM RNN </a:t>
            </a:r>
            <a:r>
              <a:rPr lang="en-US" altLang="ko-KR" sz="1600" dirty="0"/>
              <a:t>is</a:t>
            </a:r>
            <a:r>
              <a:rPr lang="en-US" altLang="ko-KR" sz="1600" b="1" dirty="0"/>
              <a:t> </a:t>
            </a:r>
            <a:r>
              <a:rPr lang="en-US" altLang="ko-KR" sz="1600" b="1" dirty="0">
                <a:solidFill>
                  <a:srgbClr val="C00000"/>
                </a:solidFill>
              </a:rPr>
              <a:t>unable to obtain uncertainties </a:t>
            </a:r>
            <a:r>
              <a:rPr lang="en-US" altLang="ko-KR" sz="1600" dirty="0"/>
              <a:t>of the RUL predictions.</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endParaRPr lang="en-US" altLang="ko-KR" sz="1600" b="1" dirty="0"/>
          </a:p>
          <a:p>
            <a:endParaRPr lang="en-US" altLang="ko-KR" sz="1600" b="1" dirty="0"/>
          </a:p>
        </p:txBody>
      </p:sp>
      <p:sp>
        <p:nvSpPr>
          <p:cNvPr id="21" name="TextBox 20">
            <a:extLst>
              <a:ext uri="{FF2B5EF4-FFF2-40B4-BE49-F238E27FC236}">
                <a16:creationId xmlns:a16="http://schemas.microsoft.com/office/drawing/2014/main" id="{3994BEC3-88D0-46C0-BCFF-1CFC2DF012EE}"/>
              </a:ext>
            </a:extLst>
          </p:cNvPr>
          <p:cNvSpPr txBox="1"/>
          <p:nvPr/>
        </p:nvSpPr>
        <p:spPr>
          <a:xfrm>
            <a:off x="883920" y="3059668"/>
            <a:ext cx="6980757" cy="369332"/>
          </a:xfrm>
          <a:prstGeom prst="rect">
            <a:avLst/>
          </a:prstGeom>
          <a:noFill/>
        </p:spPr>
        <p:txBody>
          <a:bodyPr wrap="none" rtlCol="0">
            <a:spAutoFit/>
          </a:bodyPr>
          <a:lstStyle/>
          <a:p>
            <a:r>
              <a:rPr lang="ko-KR" altLang="en-US" dirty="0"/>
              <a:t>▶ </a:t>
            </a:r>
            <a:r>
              <a:rPr lang="en-US" altLang="ko-KR" dirty="0"/>
              <a:t>network parameter optimization using the </a:t>
            </a:r>
            <a:r>
              <a:rPr lang="en-US" altLang="ko-KR" b="1" dirty="0">
                <a:solidFill>
                  <a:srgbClr val="0070C0"/>
                </a:solidFill>
              </a:rPr>
              <a:t>RMSprop method</a:t>
            </a:r>
            <a:endParaRPr lang="ko-KR" altLang="en-US" b="1" dirty="0">
              <a:solidFill>
                <a:srgbClr val="0070C0"/>
              </a:solidFill>
            </a:endParaRPr>
          </a:p>
        </p:txBody>
      </p:sp>
      <p:sp>
        <p:nvSpPr>
          <p:cNvPr id="33" name="TextBox 32">
            <a:extLst>
              <a:ext uri="{FF2B5EF4-FFF2-40B4-BE49-F238E27FC236}">
                <a16:creationId xmlns:a16="http://schemas.microsoft.com/office/drawing/2014/main" id="{B391E672-F82F-490E-A44D-DD6604092825}"/>
              </a:ext>
            </a:extLst>
          </p:cNvPr>
          <p:cNvSpPr txBox="1"/>
          <p:nvPr/>
        </p:nvSpPr>
        <p:spPr>
          <a:xfrm>
            <a:off x="883920" y="4016740"/>
            <a:ext cx="7730065" cy="369332"/>
          </a:xfrm>
          <a:prstGeom prst="rect">
            <a:avLst/>
          </a:prstGeom>
          <a:noFill/>
        </p:spPr>
        <p:txBody>
          <a:bodyPr wrap="none" rtlCol="0">
            <a:spAutoFit/>
          </a:bodyPr>
          <a:lstStyle/>
          <a:p>
            <a:r>
              <a:rPr lang="ko-KR" altLang="en-US" dirty="0"/>
              <a:t>▶ </a:t>
            </a:r>
            <a:r>
              <a:rPr lang="en-US" altLang="ko-KR" dirty="0"/>
              <a:t>a </a:t>
            </a:r>
            <a:r>
              <a:rPr lang="en-US" altLang="ko-KR" b="1" dirty="0">
                <a:solidFill>
                  <a:srgbClr val="0070C0"/>
                </a:solidFill>
              </a:rPr>
              <a:t>dropout technique </a:t>
            </a:r>
            <a:r>
              <a:rPr lang="en-US" altLang="ko-KR" dirty="0"/>
              <a:t>to prevent the neural network from overfitting</a:t>
            </a:r>
            <a:endParaRPr lang="ko-KR" altLang="en-US" dirty="0"/>
          </a:p>
        </p:txBody>
      </p:sp>
      <p:sp>
        <p:nvSpPr>
          <p:cNvPr id="34" name="TextBox 33">
            <a:extLst>
              <a:ext uri="{FF2B5EF4-FFF2-40B4-BE49-F238E27FC236}">
                <a16:creationId xmlns:a16="http://schemas.microsoft.com/office/drawing/2014/main" id="{206F51B3-4848-4C94-90E3-464800826C25}"/>
              </a:ext>
            </a:extLst>
          </p:cNvPr>
          <p:cNvSpPr txBox="1"/>
          <p:nvPr/>
        </p:nvSpPr>
        <p:spPr>
          <a:xfrm>
            <a:off x="883920" y="5473339"/>
            <a:ext cx="5954002" cy="369332"/>
          </a:xfrm>
          <a:prstGeom prst="rect">
            <a:avLst/>
          </a:prstGeom>
          <a:noFill/>
        </p:spPr>
        <p:txBody>
          <a:bodyPr wrap="none" rtlCol="0">
            <a:spAutoFit/>
          </a:bodyPr>
          <a:lstStyle/>
          <a:p>
            <a:r>
              <a:rPr lang="ko-KR" altLang="en-US" dirty="0"/>
              <a:t>▶</a:t>
            </a:r>
            <a:r>
              <a:rPr lang="ko-KR" altLang="en-US" b="1" dirty="0"/>
              <a:t> </a:t>
            </a:r>
            <a:r>
              <a:rPr lang="en-US" altLang="ko-KR" b="1" dirty="0">
                <a:solidFill>
                  <a:srgbClr val="0070C0"/>
                </a:solidFill>
              </a:rPr>
              <a:t>MC simulation </a:t>
            </a:r>
            <a:r>
              <a:rPr lang="en-US" altLang="ko-KR" dirty="0"/>
              <a:t>to generate prediction uncertainties</a:t>
            </a:r>
            <a:endParaRPr lang="ko-KR" altLang="en-US" dirty="0"/>
          </a:p>
        </p:txBody>
      </p:sp>
    </p:spTree>
    <p:extLst>
      <p:ext uri="{BB962C8B-B14F-4D97-AF65-F5344CB8AC3E}">
        <p14:creationId xmlns:p14="http://schemas.microsoft.com/office/powerpoint/2010/main" val="209420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3608161" cy="338554"/>
          </a:xfrm>
          <a:prstGeom prst="rect">
            <a:avLst/>
          </a:prstGeom>
          <a:noFill/>
        </p:spPr>
        <p:txBody>
          <a:bodyPr wrap="square">
            <a:spAutoFit/>
          </a:bodyPr>
          <a:lstStyle/>
          <a:p>
            <a:pPr marL="342900" indent="-342900">
              <a:buFont typeface="+mj-lt"/>
              <a:buAutoNum type="alphaUcPeriod"/>
            </a:pPr>
            <a:r>
              <a:rPr lang="en-US" altLang="ko-KR" sz="1600" b="1" dirty="0"/>
              <a:t>LSTM RNN Architecture</a:t>
            </a:r>
          </a:p>
        </p:txBody>
      </p:sp>
      <p:pic>
        <p:nvPicPr>
          <p:cNvPr id="1026" name="Picture 2">
            <a:extLst>
              <a:ext uri="{FF2B5EF4-FFF2-40B4-BE49-F238E27FC236}">
                <a16:creationId xmlns:a16="http://schemas.microsoft.com/office/drawing/2014/main" id="{A84E00E9-8B1F-40B6-AD1E-BD99F526A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95" y="2072831"/>
            <a:ext cx="4319905" cy="34005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E235CB9-5320-4599-B585-88C2FCEE5527}"/>
              </a:ext>
            </a:extLst>
          </p:cNvPr>
          <p:cNvSpPr txBox="1"/>
          <p:nvPr/>
        </p:nvSpPr>
        <p:spPr>
          <a:xfrm>
            <a:off x="5503435" y="1305336"/>
            <a:ext cx="2930021" cy="276999"/>
          </a:xfrm>
          <a:prstGeom prst="rect">
            <a:avLst/>
          </a:prstGeom>
          <a:noFill/>
        </p:spPr>
        <p:txBody>
          <a:bodyPr wrap="square">
            <a:spAutoFit/>
          </a:bodyPr>
          <a:lstStyle/>
          <a:p>
            <a:r>
              <a:rPr lang="en-US" altLang="ko-KR" sz="1200" b="1" dirty="0">
                <a:solidFill>
                  <a:srgbClr val="C00000"/>
                </a:solidFill>
              </a:rPr>
              <a:t>RNN : </a:t>
            </a:r>
            <a:r>
              <a:rPr lang="ko-KR" altLang="en-US" sz="1200" b="1" dirty="0">
                <a:solidFill>
                  <a:srgbClr val="C00000"/>
                </a:solidFill>
              </a:rPr>
              <a:t>vanishing gradient problem</a:t>
            </a:r>
          </a:p>
        </p:txBody>
      </p:sp>
      <p:pic>
        <p:nvPicPr>
          <p:cNvPr id="1034" name="Picture 10">
            <a:extLst>
              <a:ext uri="{FF2B5EF4-FFF2-40B4-BE49-F238E27FC236}">
                <a16:creationId xmlns:a16="http://schemas.microsoft.com/office/drawing/2014/main" id="{D705C2BD-D477-4908-B870-8BBB6E448F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4780" y="3183058"/>
            <a:ext cx="3487332" cy="766487"/>
          </a:xfrm>
          <a:prstGeom prst="rect">
            <a:avLst/>
          </a:prstGeom>
          <a:noFill/>
          <a:extLst>
            <a:ext uri="{909E8E84-426E-40DD-AFC4-6F175D3DCCD1}">
              <a14:hiddenFill xmlns:a14="http://schemas.microsoft.com/office/drawing/2010/main">
                <a:solidFill>
                  <a:srgbClr val="FFFFFF"/>
                </a:solidFill>
              </a14:hiddenFill>
            </a:ext>
          </a:extLst>
        </p:spPr>
      </p:pic>
      <p:pic>
        <p:nvPicPr>
          <p:cNvPr id="25" name="그림 24">
            <a:extLst>
              <a:ext uri="{FF2B5EF4-FFF2-40B4-BE49-F238E27FC236}">
                <a16:creationId xmlns:a16="http://schemas.microsoft.com/office/drawing/2014/main" id="{6BA2F4CE-4C02-4A2C-BA64-46B9C8CA813C}"/>
              </a:ext>
            </a:extLst>
          </p:cNvPr>
          <p:cNvPicPr>
            <a:picLocks noChangeAspect="1"/>
          </p:cNvPicPr>
          <p:nvPr/>
        </p:nvPicPr>
        <p:blipFill>
          <a:blip r:embed="rId5"/>
          <a:stretch>
            <a:fillRect/>
          </a:stretch>
        </p:blipFill>
        <p:spPr>
          <a:xfrm>
            <a:off x="5104641" y="1878266"/>
            <a:ext cx="1715612" cy="1039407"/>
          </a:xfrm>
          <a:prstGeom prst="rect">
            <a:avLst/>
          </a:prstGeom>
        </p:spPr>
      </p:pic>
      <p:pic>
        <p:nvPicPr>
          <p:cNvPr id="26" name="그림 25">
            <a:extLst>
              <a:ext uri="{FF2B5EF4-FFF2-40B4-BE49-F238E27FC236}">
                <a16:creationId xmlns:a16="http://schemas.microsoft.com/office/drawing/2014/main" id="{9DED6D1E-CB39-4138-8A9F-F4007FC01EB5}"/>
              </a:ext>
            </a:extLst>
          </p:cNvPr>
          <p:cNvPicPr>
            <a:picLocks noChangeAspect="1"/>
          </p:cNvPicPr>
          <p:nvPr/>
        </p:nvPicPr>
        <p:blipFill>
          <a:blip r:embed="rId6"/>
          <a:stretch>
            <a:fillRect/>
          </a:stretch>
        </p:blipFill>
        <p:spPr>
          <a:xfrm>
            <a:off x="6968447" y="1872244"/>
            <a:ext cx="1813035" cy="1081623"/>
          </a:xfrm>
          <a:prstGeom prst="rect">
            <a:avLst/>
          </a:prstGeom>
        </p:spPr>
      </p:pic>
      <p:sp>
        <p:nvSpPr>
          <p:cNvPr id="28" name="TextBox 27">
            <a:extLst>
              <a:ext uri="{FF2B5EF4-FFF2-40B4-BE49-F238E27FC236}">
                <a16:creationId xmlns:a16="http://schemas.microsoft.com/office/drawing/2014/main" id="{ECED5513-1D4D-421C-8E09-AFBE4D4B53D9}"/>
              </a:ext>
            </a:extLst>
          </p:cNvPr>
          <p:cNvSpPr txBox="1"/>
          <p:nvPr/>
        </p:nvSpPr>
        <p:spPr>
          <a:xfrm>
            <a:off x="4799241" y="2971072"/>
            <a:ext cx="2975880" cy="215444"/>
          </a:xfrm>
          <a:prstGeom prst="rect">
            <a:avLst/>
          </a:prstGeom>
          <a:noFill/>
        </p:spPr>
        <p:txBody>
          <a:bodyPr wrap="square">
            <a:spAutoFit/>
          </a:bodyPr>
          <a:lstStyle/>
          <a:p>
            <a:r>
              <a:rPr lang="en-US" altLang="ko-KR" sz="800" b="1" i="0" dirty="0">
                <a:solidFill>
                  <a:srgbClr val="000000"/>
                </a:solidFill>
                <a:effectLst/>
                <a:latin typeface="Helvetica Neue"/>
              </a:rPr>
              <a:t>II. </a:t>
            </a:r>
            <a:r>
              <a:rPr lang="ko-KR" altLang="en-US" sz="800" b="1" i="0" dirty="0">
                <a:solidFill>
                  <a:srgbClr val="000000"/>
                </a:solidFill>
                <a:effectLst/>
                <a:latin typeface="Helvetica Neue"/>
              </a:rPr>
              <a:t>행렬 곱에만 주목했을 때의 역전파의 기울기</a:t>
            </a:r>
            <a:endParaRPr lang="ko-KR" altLang="en-US" sz="800" b="1" dirty="0"/>
          </a:p>
        </p:txBody>
      </p:sp>
      <p:sp>
        <p:nvSpPr>
          <p:cNvPr id="32" name="직사각형 31">
            <a:extLst>
              <a:ext uri="{FF2B5EF4-FFF2-40B4-BE49-F238E27FC236}">
                <a16:creationId xmlns:a16="http://schemas.microsoft.com/office/drawing/2014/main" id="{1966A4F5-43B6-494D-A6BF-4DCDC2204D2C}"/>
              </a:ext>
            </a:extLst>
          </p:cNvPr>
          <p:cNvSpPr/>
          <p:nvPr/>
        </p:nvSpPr>
        <p:spPr>
          <a:xfrm>
            <a:off x="4850030" y="1612403"/>
            <a:ext cx="3978660" cy="2417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2A9C7BD-814B-4825-BC86-0464E8ED0E16}"/>
                  </a:ext>
                </a:extLst>
              </p:cNvPr>
              <p:cNvSpPr txBox="1"/>
              <p:nvPr/>
            </p:nvSpPr>
            <p:spPr>
              <a:xfrm>
                <a:off x="4827707" y="1625007"/>
                <a:ext cx="2975880" cy="217688"/>
              </a:xfrm>
              <a:prstGeom prst="rect">
                <a:avLst/>
              </a:prstGeom>
              <a:noFill/>
            </p:spPr>
            <p:txBody>
              <a:bodyPr wrap="square">
                <a:spAutoFit/>
              </a:bodyPr>
              <a:lstStyle/>
              <a:p>
                <a:r>
                  <a:rPr lang="en-US" altLang="ko-KR" sz="800" b="1" dirty="0">
                    <a:solidFill>
                      <a:srgbClr val="000000"/>
                    </a:solidFill>
                    <a:effectLst/>
                  </a:rPr>
                  <a:t>I . t</a:t>
                </a:r>
                <a14:m>
                  <m:oMath xmlns:m="http://schemas.openxmlformats.org/officeDocument/2006/math">
                    <m:r>
                      <a:rPr lang="en-US" altLang="ko-KR" sz="800" b="1" i="1" dirty="0" smtClean="0">
                        <a:solidFill>
                          <a:srgbClr val="000000"/>
                        </a:solidFill>
                        <a:effectLst/>
                        <a:latin typeface="Cambria Math" panose="02040503050406030204" pitchFamily="18" charset="0"/>
                      </a:rPr>
                      <m:t>𝒂𝒏𝒉</m:t>
                    </m:r>
                    <m:r>
                      <a:rPr lang="en-US" altLang="ko-KR" sz="800" b="1" i="0" dirty="0" smtClean="0">
                        <a:solidFill>
                          <a:srgbClr val="000000"/>
                        </a:solidFill>
                        <a:effectLst/>
                        <a:latin typeface="Cambria Math" panose="02040503050406030204" pitchFamily="18" charset="0"/>
                      </a:rPr>
                      <m:t> </m:t>
                    </m:r>
                    <m:r>
                      <a:rPr lang="en-US" altLang="ko-KR" sz="800" b="1" i="0" dirty="0" smtClean="0">
                        <a:solidFill>
                          <a:srgbClr val="000000"/>
                        </a:solidFill>
                        <a:effectLst/>
                        <a:latin typeface="Cambria Math" panose="02040503050406030204" pitchFamily="18" charset="0"/>
                      </a:rPr>
                      <m:t>𝐟𝐮𝐧𝐜𝐭𝐢𝐨𝐧</m:t>
                    </m:r>
                  </m:oMath>
                </a14:m>
                <a:r>
                  <a:rPr lang="ko-KR" altLang="en-US" sz="800" b="1" dirty="0"/>
                  <a:t> 의 특징</a:t>
                </a:r>
              </a:p>
            </p:txBody>
          </p:sp>
        </mc:Choice>
        <mc:Fallback xmlns="">
          <p:sp>
            <p:nvSpPr>
              <p:cNvPr id="35" name="TextBox 34">
                <a:extLst>
                  <a:ext uri="{FF2B5EF4-FFF2-40B4-BE49-F238E27FC236}">
                    <a16:creationId xmlns:a16="http://schemas.microsoft.com/office/drawing/2014/main" id="{22A9C7BD-814B-4825-BC86-0464E8ED0E16}"/>
                  </a:ext>
                </a:extLst>
              </p:cNvPr>
              <p:cNvSpPr txBox="1">
                <a:spLocks noRot="1" noChangeAspect="1" noMove="1" noResize="1" noEditPoints="1" noAdjustHandles="1" noChangeArrowheads="1" noChangeShapeType="1" noTextEdit="1"/>
              </p:cNvSpPr>
              <p:nvPr/>
            </p:nvSpPr>
            <p:spPr>
              <a:xfrm>
                <a:off x="4827707" y="1625007"/>
                <a:ext cx="2975880" cy="217688"/>
              </a:xfrm>
              <a:prstGeom prst="rect">
                <a:avLst/>
              </a:prstGeom>
              <a:blipFill>
                <a:blip r:embed="rId7"/>
                <a:stretch>
                  <a:fillRect b="-5714"/>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id="{D018A2BB-B9EB-4CD1-860D-E9DB6391DDA4}"/>
              </a:ext>
            </a:extLst>
          </p:cNvPr>
          <p:cNvSpPr/>
          <p:nvPr/>
        </p:nvSpPr>
        <p:spPr>
          <a:xfrm>
            <a:off x="0" y="6136411"/>
            <a:ext cx="4572000" cy="276999"/>
          </a:xfrm>
          <a:prstGeom prst="rect">
            <a:avLst/>
          </a:prstGeom>
        </p:spPr>
        <p:txBody>
          <a:bodyPr wrap="square">
            <a:spAutoFit/>
          </a:bodyPr>
          <a:lstStyle/>
          <a:p>
            <a:pPr marL="171450" indent="-171450">
              <a:buFont typeface="Arial" panose="020B0604020202020204" pitchFamily="34" charset="0"/>
              <a:buChar char="•"/>
            </a:pPr>
            <a:r>
              <a:rPr lang="en-US" altLang="ko-KR" sz="1200" b="0" i="0" u="sng" dirty="0">
                <a:solidFill>
                  <a:srgbClr val="04BEB8"/>
                </a:solidFill>
                <a:effectLst/>
                <a:latin typeface="AppleSDGothicNeo"/>
              </a:rPr>
              <a:t>https://colah.github.io/posts/2015-08-Understanding-LSTMs/</a:t>
            </a:r>
            <a:endParaRPr lang="en-US" altLang="ko-KR" sz="1200" b="1" dirty="0">
              <a:solidFill>
                <a:srgbClr val="0F17B1"/>
              </a:solidFill>
            </a:endParaRPr>
          </a:p>
        </p:txBody>
      </p:sp>
      <p:sp>
        <p:nvSpPr>
          <p:cNvPr id="37" name="직사각형 36">
            <a:extLst>
              <a:ext uri="{FF2B5EF4-FFF2-40B4-BE49-F238E27FC236}">
                <a16:creationId xmlns:a16="http://schemas.microsoft.com/office/drawing/2014/main" id="{FDF68D89-58BF-4300-8D51-D564127BDC65}"/>
              </a:ext>
            </a:extLst>
          </p:cNvPr>
          <p:cNvSpPr/>
          <p:nvPr/>
        </p:nvSpPr>
        <p:spPr>
          <a:xfrm>
            <a:off x="4850030" y="4374109"/>
            <a:ext cx="3978660" cy="1708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42" name="Picture 18" descr="07-3. 순환 신경망 LSTM, GRU - (3)">
            <a:extLst>
              <a:ext uri="{FF2B5EF4-FFF2-40B4-BE49-F238E27FC236}">
                <a16:creationId xmlns:a16="http://schemas.microsoft.com/office/drawing/2014/main" id="{C481481F-F424-4A50-B20D-303BDBB30D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4780" y="4416670"/>
            <a:ext cx="3388886" cy="16238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A1F205F-9A3C-4A42-874B-0ACE59593CE0}"/>
              </a:ext>
            </a:extLst>
          </p:cNvPr>
          <p:cNvSpPr txBox="1"/>
          <p:nvPr/>
        </p:nvSpPr>
        <p:spPr>
          <a:xfrm>
            <a:off x="5503435" y="4062956"/>
            <a:ext cx="2930021" cy="276999"/>
          </a:xfrm>
          <a:prstGeom prst="rect">
            <a:avLst/>
          </a:prstGeom>
          <a:noFill/>
        </p:spPr>
        <p:txBody>
          <a:bodyPr wrap="square">
            <a:spAutoFit/>
          </a:bodyPr>
          <a:lstStyle/>
          <a:p>
            <a:pPr algn="ctr"/>
            <a:r>
              <a:rPr lang="en-US" altLang="ko-KR" sz="1200" b="1" dirty="0">
                <a:solidFill>
                  <a:srgbClr val="0070C0"/>
                </a:solidFill>
              </a:rPr>
              <a:t>LSTM Structure</a:t>
            </a:r>
            <a:endParaRPr lang="ko-KR" altLang="en-US" sz="1200" b="1" dirty="0">
              <a:solidFill>
                <a:srgbClr val="0070C0"/>
              </a:solidFill>
            </a:endParaRPr>
          </a:p>
        </p:txBody>
      </p:sp>
    </p:spTree>
    <p:extLst>
      <p:ext uri="{BB962C8B-B14F-4D97-AF65-F5344CB8AC3E}">
        <p14:creationId xmlns:p14="http://schemas.microsoft.com/office/powerpoint/2010/main" val="64608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2"/>
            </a:pPr>
            <a:r>
              <a:rPr lang="en-US" altLang="ko-KR" sz="1600" b="1" dirty="0"/>
              <a:t>LSTM RNN Training I</a:t>
            </a:r>
          </a:p>
        </p:txBody>
      </p:sp>
      <p:pic>
        <p:nvPicPr>
          <p:cNvPr id="2050" name="Picture 2">
            <a:extLst>
              <a:ext uri="{FF2B5EF4-FFF2-40B4-BE49-F238E27FC236}">
                <a16:creationId xmlns:a16="http://schemas.microsoft.com/office/drawing/2014/main" id="{6CDD454D-9021-485D-8D51-6D57AA000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48" y="1891226"/>
            <a:ext cx="5306092" cy="303949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322E02C2-3942-4E09-B414-D78ECD500CC8}"/>
              </a:ext>
            </a:extLst>
          </p:cNvPr>
          <p:cNvSpPr/>
          <p:nvPr/>
        </p:nvSpPr>
        <p:spPr>
          <a:xfrm>
            <a:off x="0" y="6136411"/>
            <a:ext cx="4572000" cy="276999"/>
          </a:xfrm>
          <a:prstGeom prst="rect">
            <a:avLst/>
          </a:prstGeom>
        </p:spPr>
        <p:txBody>
          <a:bodyPr wrap="square">
            <a:spAutoFit/>
          </a:bodyPr>
          <a:lstStyle/>
          <a:p>
            <a:pPr marL="171450" indent="-171450">
              <a:buFont typeface="Arial" panose="020B0604020202020204" pitchFamily="34" charset="0"/>
              <a:buChar char="•"/>
            </a:pPr>
            <a:r>
              <a:rPr lang="en-US" altLang="ko-KR" sz="1200" b="0" i="0" u="sng" dirty="0">
                <a:solidFill>
                  <a:srgbClr val="04BEB8"/>
                </a:solidFill>
                <a:effectLst/>
                <a:latin typeface="AppleSDGothicNeo"/>
                <a:hlinkClick r:id="rId4"/>
              </a:rPr>
              <a:t>Unit Tests for Stochastic Optimization</a:t>
            </a:r>
            <a:endParaRPr lang="en-US" altLang="ko-KR" sz="1200" b="1" dirty="0">
              <a:solidFill>
                <a:srgbClr val="0F17B1"/>
              </a:solidFill>
            </a:endParaRPr>
          </a:p>
        </p:txBody>
      </p:sp>
      <p:sp>
        <p:nvSpPr>
          <p:cNvPr id="14" name="TextBox 13">
            <a:extLst>
              <a:ext uri="{FF2B5EF4-FFF2-40B4-BE49-F238E27FC236}">
                <a16:creationId xmlns:a16="http://schemas.microsoft.com/office/drawing/2014/main" id="{0654E533-B96A-449D-A83C-6F9E3D007155}"/>
              </a:ext>
            </a:extLst>
          </p:cNvPr>
          <p:cNvSpPr txBox="1"/>
          <p:nvPr/>
        </p:nvSpPr>
        <p:spPr>
          <a:xfrm>
            <a:off x="2215708" y="4860868"/>
            <a:ext cx="890885" cy="307777"/>
          </a:xfrm>
          <a:prstGeom prst="rect">
            <a:avLst/>
          </a:prstGeom>
          <a:noFill/>
        </p:spPr>
        <p:txBody>
          <a:bodyPr wrap="none" rtlCol="0">
            <a:spAutoFit/>
          </a:bodyPr>
          <a:lstStyle/>
          <a:p>
            <a:r>
              <a:rPr lang="en-US" altLang="ko-KR" sz="1400" b="1" dirty="0">
                <a:solidFill>
                  <a:srgbClr val="C00000"/>
                </a:solidFill>
              </a:rPr>
              <a:t>variance</a:t>
            </a:r>
            <a:endParaRPr lang="ko-KR" altLang="en-US" sz="1400" b="1" dirty="0">
              <a:solidFill>
                <a:srgbClr val="C00000"/>
              </a:solidFill>
            </a:endParaRPr>
          </a:p>
        </p:txBody>
      </p:sp>
      <p:sp>
        <p:nvSpPr>
          <p:cNvPr id="27" name="TextBox 26">
            <a:extLst>
              <a:ext uri="{FF2B5EF4-FFF2-40B4-BE49-F238E27FC236}">
                <a16:creationId xmlns:a16="http://schemas.microsoft.com/office/drawing/2014/main" id="{A104674A-5949-4732-B162-1E5D695E63DF}"/>
              </a:ext>
            </a:extLst>
          </p:cNvPr>
          <p:cNvSpPr txBox="1"/>
          <p:nvPr/>
        </p:nvSpPr>
        <p:spPr>
          <a:xfrm>
            <a:off x="762232" y="4860868"/>
            <a:ext cx="570990" cy="307777"/>
          </a:xfrm>
          <a:prstGeom prst="rect">
            <a:avLst/>
          </a:prstGeom>
          <a:noFill/>
        </p:spPr>
        <p:txBody>
          <a:bodyPr wrap="none" rtlCol="0">
            <a:spAutoFit/>
          </a:bodyPr>
          <a:lstStyle/>
          <a:p>
            <a:r>
              <a:rPr lang="en-US" altLang="ko-KR" sz="1400" b="1" dirty="0">
                <a:solidFill>
                  <a:srgbClr val="C00000"/>
                </a:solidFill>
              </a:rPr>
              <a:t>slow</a:t>
            </a:r>
            <a:endParaRPr lang="ko-KR" altLang="en-US" sz="1400" b="1" dirty="0">
              <a:solidFill>
                <a:srgbClr val="C00000"/>
              </a:solidFill>
            </a:endParaRPr>
          </a:p>
        </p:txBody>
      </p:sp>
      <p:sp>
        <p:nvSpPr>
          <p:cNvPr id="28" name="TextBox 27">
            <a:extLst>
              <a:ext uri="{FF2B5EF4-FFF2-40B4-BE49-F238E27FC236}">
                <a16:creationId xmlns:a16="http://schemas.microsoft.com/office/drawing/2014/main" id="{8526042A-8621-4431-A351-EF89A5377FF9}"/>
              </a:ext>
            </a:extLst>
          </p:cNvPr>
          <p:cNvSpPr txBox="1"/>
          <p:nvPr/>
        </p:nvSpPr>
        <p:spPr>
          <a:xfrm>
            <a:off x="3581045" y="4890803"/>
            <a:ext cx="1497526" cy="307777"/>
          </a:xfrm>
          <a:prstGeom prst="rect">
            <a:avLst/>
          </a:prstGeom>
          <a:noFill/>
        </p:spPr>
        <p:txBody>
          <a:bodyPr wrap="none" rtlCol="0">
            <a:spAutoFit/>
          </a:bodyPr>
          <a:lstStyle/>
          <a:p>
            <a:r>
              <a:rPr lang="en-US" altLang="ko-KR" sz="1400" b="1" dirty="0">
                <a:solidFill>
                  <a:srgbClr val="C00000"/>
                </a:solidFill>
              </a:rPr>
              <a:t>local minimum</a:t>
            </a:r>
            <a:endParaRPr lang="ko-KR" altLang="en-US" sz="1400" b="1" dirty="0">
              <a:solidFill>
                <a:srgbClr val="C00000"/>
              </a:solidFill>
            </a:endParaRPr>
          </a:p>
        </p:txBody>
      </p:sp>
      <p:pic>
        <p:nvPicPr>
          <p:cNvPr id="29" name="그림 28">
            <a:extLst>
              <a:ext uri="{FF2B5EF4-FFF2-40B4-BE49-F238E27FC236}">
                <a16:creationId xmlns:a16="http://schemas.microsoft.com/office/drawing/2014/main" id="{83ACB20E-8CC3-4785-BD86-D34B1B4E9561}"/>
              </a:ext>
            </a:extLst>
          </p:cNvPr>
          <p:cNvPicPr>
            <a:picLocks noChangeAspect="1"/>
          </p:cNvPicPr>
          <p:nvPr/>
        </p:nvPicPr>
        <p:blipFill>
          <a:blip r:embed="rId5"/>
          <a:stretch>
            <a:fillRect/>
          </a:stretch>
        </p:blipFill>
        <p:spPr>
          <a:xfrm>
            <a:off x="1392779" y="5340064"/>
            <a:ext cx="2696038" cy="508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2" name="Picture 4">
            <a:extLst>
              <a:ext uri="{FF2B5EF4-FFF2-40B4-BE49-F238E27FC236}">
                <a16:creationId xmlns:a16="http://schemas.microsoft.com/office/drawing/2014/main" id="{BE0949C9-0102-4AAD-B1B0-949B558488B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11569" y="3767609"/>
            <a:ext cx="2871052" cy="2222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tch, Mini-Batch, SGD 정의와 설명 및 예시">
            <a:extLst>
              <a:ext uri="{FF2B5EF4-FFF2-40B4-BE49-F238E27FC236}">
                <a16:creationId xmlns:a16="http://schemas.microsoft.com/office/drawing/2014/main" id="{EEBA9921-C078-455F-8967-AE932BB37B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582" y="1647793"/>
            <a:ext cx="3039025" cy="178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4E426FF9-2A94-434C-9B7D-B1B9600FCCF2}"/>
              </a:ext>
            </a:extLst>
          </p:cNvPr>
          <p:cNvSpPr/>
          <p:nvPr/>
        </p:nvSpPr>
        <p:spPr>
          <a:xfrm>
            <a:off x="365760" y="2030598"/>
            <a:ext cx="3694359" cy="3890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DACDABFA-DADA-4846-8197-276B1EFD563A}"/>
              </a:ext>
            </a:extLst>
          </p:cNvPr>
          <p:cNvSpPr/>
          <p:nvPr/>
        </p:nvSpPr>
        <p:spPr>
          <a:xfrm>
            <a:off x="460876" y="1841801"/>
            <a:ext cx="1180837" cy="41392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i="0" dirty="0">
                <a:solidFill>
                  <a:schemeClr val="bg1"/>
                </a:solidFill>
                <a:effectLst/>
                <a:latin typeface="sohne"/>
              </a:rPr>
              <a:t>Rprop </a:t>
            </a:r>
          </a:p>
        </p:txBody>
      </p:sp>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2"/>
            </a:pPr>
            <a:r>
              <a:rPr lang="en-US" altLang="ko-KR" sz="1600" b="1" dirty="0"/>
              <a:t>LSTM RNN Training II</a:t>
            </a:r>
          </a:p>
        </p:txBody>
      </p:sp>
      <p:sp>
        <p:nvSpPr>
          <p:cNvPr id="16" name="직사각형 15">
            <a:extLst>
              <a:ext uri="{FF2B5EF4-FFF2-40B4-BE49-F238E27FC236}">
                <a16:creationId xmlns:a16="http://schemas.microsoft.com/office/drawing/2014/main" id="{322E02C2-3942-4E09-B414-D78ECD500CC8}"/>
              </a:ext>
            </a:extLst>
          </p:cNvPr>
          <p:cNvSpPr/>
          <p:nvPr/>
        </p:nvSpPr>
        <p:spPr>
          <a:xfrm>
            <a:off x="0" y="6136411"/>
            <a:ext cx="4572000" cy="461665"/>
          </a:xfrm>
          <a:prstGeom prst="rect">
            <a:avLst/>
          </a:prstGeom>
        </p:spPr>
        <p:txBody>
          <a:bodyPr wrap="square">
            <a:spAutoFit/>
          </a:bodyPr>
          <a:lstStyle/>
          <a:p>
            <a:pPr marL="171450" indent="-171450">
              <a:buFont typeface="Arial" panose="020B0604020202020204" pitchFamily="34" charset="0"/>
              <a:buChar char="•"/>
            </a:pPr>
            <a:r>
              <a:rPr lang="en-US" altLang="ko-KR" sz="1200" b="1" dirty="0"/>
              <a:t>Rprop : </a:t>
            </a:r>
            <a:r>
              <a:rPr lang="en-US" altLang="ko-KR" sz="1200" dirty="0">
                <a:hlinkClick r:id="rId3"/>
              </a:rPr>
              <a:t>The resilient back-propagation (Rprop) algorithm</a:t>
            </a:r>
            <a:endParaRPr lang="ko-KR" altLang="en-US" sz="1200" dirty="0"/>
          </a:p>
          <a:p>
            <a:pPr marL="171450" indent="-171450">
              <a:buFont typeface="Arial" panose="020B0604020202020204" pitchFamily="34" charset="0"/>
              <a:buChar char="•"/>
            </a:pPr>
            <a:endParaRPr lang="en-US" altLang="ko-KR" sz="1200" dirty="0"/>
          </a:p>
        </p:txBody>
      </p:sp>
      <p:sp>
        <p:nvSpPr>
          <p:cNvPr id="21" name="직사각형 20">
            <a:extLst>
              <a:ext uri="{FF2B5EF4-FFF2-40B4-BE49-F238E27FC236}">
                <a16:creationId xmlns:a16="http://schemas.microsoft.com/office/drawing/2014/main" id="{A633227A-CA78-4F29-A7F5-92E94DC313BB}"/>
              </a:ext>
            </a:extLst>
          </p:cNvPr>
          <p:cNvSpPr/>
          <p:nvPr/>
        </p:nvSpPr>
        <p:spPr>
          <a:xfrm>
            <a:off x="4620578" y="6136411"/>
            <a:ext cx="418814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RMSprop : </a:t>
            </a:r>
            <a:r>
              <a:rPr lang="en-US" altLang="ko-KR" sz="1200" dirty="0"/>
              <a:t>Root Mean Squared Prop</a:t>
            </a:r>
          </a:p>
        </p:txBody>
      </p:sp>
      <p:pic>
        <p:nvPicPr>
          <p:cNvPr id="6" name="그림 5">
            <a:extLst>
              <a:ext uri="{FF2B5EF4-FFF2-40B4-BE49-F238E27FC236}">
                <a16:creationId xmlns:a16="http://schemas.microsoft.com/office/drawing/2014/main" id="{D3727F6C-3462-4498-AAB1-D90459BE98C1}"/>
              </a:ext>
            </a:extLst>
          </p:cNvPr>
          <p:cNvPicPr>
            <a:picLocks noChangeAspect="1"/>
          </p:cNvPicPr>
          <p:nvPr/>
        </p:nvPicPr>
        <p:blipFill>
          <a:blip r:embed="rId4"/>
          <a:stretch>
            <a:fillRect/>
          </a:stretch>
        </p:blipFill>
        <p:spPr>
          <a:xfrm>
            <a:off x="5052555" y="2309152"/>
            <a:ext cx="3566782" cy="1283100"/>
          </a:xfrm>
          <a:prstGeom prst="rect">
            <a:avLst/>
          </a:prstGeom>
        </p:spPr>
      </p:pic>
      <p:pic>
        <p:nvPicPr>
          <p:cNvPr id="9" name="그림 8">
            <a:extLst>
              <a:ext uri="{FF2B5EF4-FFF2-40B4-BE49-F238E27FC236}">
                <a16:creationId xmlns:a16="http://schemas.microsoft.com/office/drawing/2014/main" id="{8A753E5F-BD3E-47B4-8891-7034EE2F0A54}"/>
              </a:ext>
            </a:extLst>
          </p:cNvPr>
          <p:cNvPicPr>
            <a:picLocks noChangeAspect="1"/>
          </p:cNvPicPr>
          <p:nvPr/>
        </p:nvPicPr>
        <p:blipFill>
          <a:blip r:embed="rId5"/>
          <a:stretch>
            <a:fillRect/>
          </a:stretch>
        </p:blipFill>
        <p:spPr>
          <a:xfrm>
            <a:off x="702788" y="2388368"/>
            <a:ext cx="3036791" cy="3191444"/>
          </a:xfrm>
          <a:prstGeom prst="rect">
            <a:avLst/>
          </a:prstGeom>
        </p:spPr>
      </p:pic>
      <p:sp>
        <p:nvSpPr>
          <p:cNvPr id="22" name="직사각형 21">
            <a:extLst>
              <a:ext uri="{FF2B5EF4-FFF2-40B4-BE49-F238E27FC236}">
                <a16:creationId xmlns:a16="http://schemas.microsoft.com/office/drawing/2014/main" id="{C87426DA-ED7E-4FC2-A53E-D7ACF8C8B16B}"/>
              </a:ext>
            </a:extLst>
          </p:cNvPr>
          <p:cNvSpPr/>
          <p:nvPr/>
        </p:nvSpPr>
        <p:spPr>
          <a:xfrm>
            <a:off x="4988767" y="2020040"/>
            <a:ext cx="3694359" cy="3890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C1B31EE7-C09D-49C5-90E6-76C85F812788}"/>
              </a:ext>
            </a:extLst>
          </p:cNvPr>
          <p:cNvSpPr/>
          <p:nvPr/>
        </p:nvSpPr>
        <p:spPr>
          <a:xfrm>
            <a:off x="5083883" y="1831243"/>
            <a:ext cx="1180837" cy="41392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i="0" dirty="0">
                <a:solidFill>
                  <a:schemeClr val="bg1"/>
                </a:solidFill>
                <a:effectLst/>
                <a:latin typeface="sohne"/>
              </a:rPr>
              <a:t>RMSprop</a:t>
            </a:r>
          </a:p>
        </p:txBody>
      </p:sp>
      <p:sp>
        <p:nvSpPr>
          <p:cNvPr id="13" name="화살표: 오른쪽 12">
            <a:extLst>
              <a:ext uri="{FF2B5EF4-FFF2-40B4-BE49-F238E27FC236}">
                <a16:creationId xmlns:a16="http://schemas.microsoft.com/office/drawing/2014/main" id="{BB43DF1A-6C70-473A-8DC4-DD8A85D25B7F}"/>
              </a:ext>
            </a:extLst>
          </p:cNvPr>
          <p:cNvSpPr/>
          <p:nvPr/>
        </p:nvSpPr>
        <p:spPr>
          <a:xfrm>
            <a:off x="4359223" y="3429000"/>
            <a:ext cx="296392" cy="114336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CF99E1B-8052-4707-A981-2464A40F00BF}"/>
              </a:ext>
            </a:extLst>
          </p:cNvPr>
          <p:cNvSpPr txBox="1"/>
          <p:nvPr/>
        </p:nvSpPr>
        <p:spPr>
          <a:xfrm>
            <a:off x="5052555" y="5556318"/>
            <a:ext cx="3342289" cy="276999"/>
          </a:xfrm>
          <a:prstGeom prst="rect">
            <a:avLst/>
          </a:prstGeom>
          <a:noFill/>
        </p:spPr>
        <p:txBody>
          <a:bodyPr wrap="square" rtlCol="0">
            <a:spAutoFit/>
          </a:bodyPr>
          <a:lstStyle/>
          <a:p>
            <a:pPr marL="285750" indent="-285750">
              <a:buFont typeface="Wingdings" panose="05000000000000000000" pitchFamily="2" charset="2"/>
              <a:buChar char="§"/>
            </a:pPr>
            <a:r>
              <a:rPr lang="en-US" altLang="ko-KR" sz="1200" dirty="0"/>
              <a:t>For </a:t>
            </a:r>
            <a:r>
              <a:rPr lang="en-US" altLang="ko-KR" sz="1200" b="1" dirty="0"/>
              <a:t>Mini-batch</a:t>
            </a:r>
            <a:r>
              <a:rPr lang="en-US" altLang="ko-KR" sz="1200" dirty="0"/>
              <a:t> </a:t>
            </a:r>
            <a:r>
              <a:rPr lang="en-US" altLang="ko-KR" sz="1200" b="1" dirty="0"/>
              <a:t>learning</a:t>
            </a:r>
            <a:endParaRPr lang="ko-KR" altLang="en-US" sz="1200" b="1" dirty="0"/>
          </a:p>
        </p:txBody>
      </p:sp>
      <p:sp>
        <p:nvSpPr>
          <p:cNvPr id="27" name="TextBox 26">
            <a:extLst>
              <a:ext uri="{FF2B5EF4-FFF2-40B4-BE49-F238E27FC236}">
                <a16:creationId xmlns:a16="http://schemas.microsoft.com/office/drawing/2014/main" id="{9BF38A57-93C2-4165-A422-14AF2CDAAEDC}"/>
              </a:ext>
            </a:extLst>
          </p:cNvPr>
          <p:cNvSpPr txBox="1"/>
          <p:nvPr/>
        </p:nvSpPr>
        <p:spPr>
          <a:xfrm>
            <a:off x="460874" y="5583016"/>
            <a:ext cx="3694359" cy="276999"/>
          </a:xfrm>
          <a:prstGeom prst="rect">
            <a:avLst/>
          </a:prstGeom>
          <a:noFill/>
        </p:spPr>
        <p:txBody>
          <a:bodyPr wrap="square" rtlCol="0">
            <a:spAutoFit/>
          </a:bodyPr>
          <a:lstStyle/>
          <a:p>
            <a:pPr marL="285750" indent="-285750">
              <a:buFont typeface="Wingdings" panose="05000000000000000000" pitchFamily="2" charset="2"/>
              <a:buChar char="§"/>
            </a:pPr>
            <a:r>
              <a:rPr lang="en-US" altLang="ko-KR" sz="1200" dirty="0"/>
              <a:t>For </a:t>
            </a:r>
            <a:r>
              <a:rPr lang="en-US" altLang="ko-KR" sz="1200" b="1" dirty="0"/>
              <a:t>batch</a:t>
            </a:r>
            <a:r>
              <a:rPr lang="en-US" altLang="ko-KR" sz="1200" dirty="0"/>
              <a:t> </a:t>
            </a:r>
            <a:r>
              <a:rPr lang="en-US" altLang="ko-KR" sz="1200" b="1" dirty="0"/>
              <a:t>learning </a:t>
            </a:r>
            <a:r>
              <a:rPr lang="ko-KR" altLang="en-US" sz="1200" b="1" dirty="0"/>
              <a:t>→ </a:t>
            </a:r>
            <a:r>
              <a:rPr lang="en-US" altLang="ko-KR" sz="1200" b="1" dirty="0">
                <a:solidFill>
                  <a:srgbClr val="C00000"/>
                </a:solidFill>
              </a:rPr>
              <a:t>slow convergence</a:t>
            </a:r>
            <a:endParaRPr lang="ko-KR" altLang="en-US" sz="1200" b="1" dirty="0">
              <a:solidFill>
                <a:srgbClr val="C0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1AAE4AA-3323-4FD6-A03C-FAFDCE2E217F}"/>
                  </a:ext>
                </a:extLst>
              </p:cNvPr>
              <p:cNvSpPr txBox="1"/>
              <p:nvPr/>
            </p:nvSpPr>
            <p:spPr>
              <a:xfrm>
                <a:off x="7309723" y="3490331"/>
                <a:ext cx="11314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200" i="1" smtClean="0">
                          <a:solidFill>
                            <a:srgbClr val="0070C0"/>
                          </a:solidFill>
                          <a:latin typeface="Cambria Math" panose="02040503050406030204" pitchFamily="18" charset="0"/>
                        </a:rPr>
                        <m:t>𝛾</m:t>
                      </m:r>
                      <m:r>
                        <a:rPr lang="en-US" altLang="ko-KR" sz="1200" b="0" i="1" smtClean="0">
                          <a:solidFill>
                            <a:srgbClr val="0070C0"/>
                          </a:solidFill>
                          <a:latin typeface="Cambria Math" panose="02040503050406030204" pitchFamily="18" charset="0"/>
                        </a:rPr>
                        <m:t> :0.9</m:t>
                      </m:r>
                    </m:oMath>
                  </m:oMathPara>
                </a14:m>
                <a:endParaRPr lang="en-US" altLang="ko-KR" sz="1200" dirty="0">
                  <a:solidFill>
                    <a:srgbClr val="0070C0"/>
                  </a:solidFill>
                </a:endParaRPr>
              </a:p>
              <a:p>
                <a:pPr/>
                <a14:m>
                  <m:oMathPara xmlns:m="http://schemas.openxmlformats.org/officeDocument/2006/math">
                    <m:oMathParaPr>
                      <m:jc m:val="centerGroup"/>
                    </m:oMathParaPr>
                    <m:oMath xmlns:m="http://schemas.openxmlformats.org/officeDocument/2006/math">
                      <m:r>
                        <a:rPr lang="ko-KR" altLang="en-US" sz="1200" i="1" dirty="0" smtClean="0">
                          <a:solidFill>
                            <a:srgbClr val="0070C0"/>
                          </a:solidFill>
                          <a:latin typeface="Cambria Math" panose="02040503050406030204" pitchFamily="18" charset="0"/>
                        </a:rPr>
                        <m:t>𝜂</m:t>
                      </m:r>
                      <m:r>
                        <a:rPr lang="en-US" altLang="ko-KR" sz="1200" b="0" i="1" dirty="0" smtClean="0">
                          <a:solidFill>
                            <a:srgbClr val="0070C0"/>
                          </a:solidFill>
                          <a:latin typeface="Cambria Math" panose="02040503050406030204" pitchFamily="18" charset="0"/>
                        </a:rPr>
                        <m:t> :0.001</m:t>
                      </m:r>
                    </m:oMath>
                  </m:oMathPara>
                </a14:m>
                <a:endParaRPr lang="ko-KR" altLang="en-US" sz="1200" dirty="0">
                  <a:solidFill>
                    <a:srgbClr val="0070C0"/>
                  </a:solidFill>
                </a:endParaRPr>
              </a:p>
            </p:txBody>
          </p:sp>
        </mc:Choice>
        <mc:Fallback xmlns="">
          <p:sp>
            <p:nvSpPr>
              <p:cNvPr id="24" name="TextBox 23">
                <a:extLst>
                  <a:ext uri="{FF2B5EF4-FFF2-40B4-BE49-F238E27FC236}">
                    <a16:creationId xmlns:a16="http://schemas.microsoft.com/office/drawing/2014/main" id="{71AAE4AA-3323-4FD6-A03C-FAFDCE2E217F}"/>
                  </a:ext>
                </a:extLst>
              </p:cNvPr>
              <p:cNvSpPr txBox="1">
                <a:spLocks noRot="1" noChangeAspect="1" noMove="1" noResize="1" noEditPoints="1" noAdjustHandles="1" noChangeArrowheads="1" noChangeShapeType="1" noTextEdit="1"/>
              </p:cNvSpPr>
              <p:nvPr/>
            </p:nvSpPr>
            <p:spPr>
              <a:xfrm>
                <a:off x="7309723" y="3490331"/>
                <a:ext cx="1131489" cy="46166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007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3"/>
            </a:pPr>
            <a:r>
              <a:rPr lang="en-US" altLang="ko-KR" sz="1600" b="1" dirty="0"/>
              <a:t>Dropout to Prevent LSTM RNN From Overfitting</a:t>
            </a:r>
          </a:p>
        </p:txBody>
      </p:sp>
      <p:pic>
        <p:nvPicPr>
          <p:cNvPr id="4" name="그림 3">
            <a:extLst>
              <a:ext uri="{FF2B5EF4-FFF2-40B4-BE49-F238E27FC236}">
                <a16:creationId xmlns:a16="http://schemas.microsoft.com/office/drawing/2014/main" id="{4970BFBA-F67E-4872-9F15-B0F3AC481085}"/>
              </a:ext>
            </a:extLst>
          </p:cNvPr>
          <p:cNvPicPr>
            <a:picLocks noChangeAspect="1"/>
          </p:cNvPicPr>
          <p:nvPr/>
        </p:nvPicPr>
        <p:blipFill>
          <a:blip r:embed="rId3"/>
          <a:stretch>
            <a:fillRect/>
          </a:stretch>
        </p:blipFill>
        <p:spPr>
          <a:xfrm>
            <a:off x="523244" y="4623101"/>
            <a:ext cx="3200567" cy="565180"/>
          </a:xfrm>
          <a:prstGeom prst="rect">
            <a:avLst/>
          </a:prstGeom>
        </p:spPr>
      </p:pic>
      <p:pic>
        <p:nvPicPr>
          <p:cNvPr id="7" name="그림 6">
            <a:extLst>
              <a:ext uri="{FF2B5EF4-FFF2-40B4-BE49-F238E27FC236}">
                <a16:creationId xmlns:a16="http://schemas.microsoft.com/office/drawing/2014/main" id="{821D00F2-8A22-429A-A8DC-303E80D95F23}"/>
              </a:ext>
            </a:extLst>
          </p:cNvPr>
          <p:cNvPicPr>
            <a:picLocks noChangeAspect="1"/>
          </p:cNvPicPr>
          <p:nvPr/>
        </p:nvPicPr>
        <p:blipFill>
          <a:blip r:embed="rId4"/>
          <a:stretch>
            <a:fillRect/>
          </a:stretch>
        </p:blipFill>
        <p:spPr>
          <a:xfrm>
            <a:off x="702065" y="2542334"/>
            <a:ext cx="3021746" cy="511173"/>
          </a:xfrm>
          <a:prstGeom prst="rect">
            <a:avLst/>
          </a:prstGeom>
        </p:spPr>
      </p:pic>
      <p:sp>
        <p:nvSpPr>
          <p:cNvPr id="8" name="TextBox 7">
            <a:extLst>
              <a:ext uri="{FF2B5EF4-FFF2-40B4-BE49-F238E27FC236}">
                <a16:creationId xmlns:a16="http://schemas.microsoft.com/office/drawing/2014/main" id="{8863FA85-97B1-495C-B9DA-7AB9176075BE}"/>
              </a:ext>
            </a:extLst>
          </p:cNvPr>
          <p:cNvSpPr txBox="1"/>
          <p:nvPr/>
        </p:nvSpPr>
        <p:spPr>
          <a:xfrm>
            <a:off x="4086422" y="2982836"/>
            <a:ext cx="65" cy="276999"/>
          </a:xfrm>
          <a:prstGeom prst="rect">
            <a:avLst/>
          </a:prstGeom>
          <a:noFill/>
        </p:spPr>
        <p:txBody>
          <a:bodyPr wrap="none" lIns="0" tIns="0" rIns="0" bIns="0" rtlCol="0">
            <a:spAutoFit/>
          </a:bodyPr>
          <a:lstStyle/>
          <a:p>
            <a:endParaRPr lang="ko-KR" altLang="en-US" dirty="0"/>
          </a:p>
        </p:txBody>
      </p:sp>
      <p:sp>
        <p:nvSpPr>
          <p:cNvPr id="25" name="직사각형 24">
            <a:extLst>
              <a:ext uri="{FF2B5EF4-FFF2-40B4-BE49-F238E27FC236}">
                <a16:creationId xmlns:a16="http://schemas.microsoft.com/office/drawing/2014/main" id="{03D9BCB8-644C-4BCF-868F-EDE7A0CCAE82}"/>
              </a:ext>
            </a:extLst>
          </p:cNvPr>
          <p:cNvSpPr/>
          <p:nvPr/>
        </p:nvSpPr>
        <p:spPr>
          <a:xfrm>
            <a:off x="365760" y="2030599"/>
            <a:ext cx="3694359" cy="13983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4F905CE-A1E9-4E06-80DB-4FB210D34EC2}"/>
              </a:ext>
            </a:extLst>
          </p:cNvPr>
          <p:cNvSpPr/>
          <p:nvPr/>
        </p:nvSpPr>
        <p:spPr>
          <a:xfrm>
            <a:off x="460876" y="1841801"/>
            <a:ext cx="1885033" cy="41392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i="0" dirty="0">
                <a:solidFill>
                  <a:schemeClr val="bg1"/>
                </a:solidFill>
                <a:effectLst/>
                <a:latin typeface="sohne"/>
              </a:rPr>
              <a:t>L1 Regularization</a:t>
            </a:r>
          </a:p>
        </p:txBody>
      </p:sp>
      <p:sp>
        <p:nvSpPr>
          <p:cNvPr id="29" name="TextBox 28">
            <a:extLst>
              <a:ext uri="{FF2B5EF4-FFF2-40B4-BE49-F238E27FC236}">
                <a16:creationId xmlns:a16="http://schemas.microsoft.com/office/drawing/2014/main" id="{F879038B-5014-4016-BB49-6373725419FB}"/>
              </a:ext>
            </a:extLst>
          </p:cNvPr>
          <p:cNvSpPr txBox="1"/>
          <p:nvPr/>
        </p:nvSpPr>
        <p:spPr>
          <a:xfrm>
            <a:off x="4086421" y="5148310"/>
            <a:ext cx="65" cy="276999"/>
          </a:xfrm>
          <a:prstGeom prst="rect">
            <a:avLst/>
          </a:prstGeom>
          <a:noFill/>
        </p:spPr>
        <p:txBody>
          <a:bodyPr wrap="none" lIns="0" tIns="0" rIns="0" bIns="0" rtlCol="0">
            <a:spAutoFit/>
          </a:bodyPr>
          <a:lstStyle/>
          <a:p>
            <a:endParaRPr lang="ko-KR" altLang="en-US" dirty="0"/>
          </a:p>
        </p:txBody>
      </p:sp>
      <p:sp>
        <p:nvSpPr>
          <p:cNvPr id="30" name="직사각형 29">
            <a:extLst>
              <a:ext uri="{FF2B5EF4-FFF2-40B4-BE49-F238E27FC236}">
                <a16:creationId xmlns:a16="http://schemas.microsoft.com/office/drawing/2014/main" id="{E56811F1-A4C4-465A-82E9-640797B56613}"/>
              </a:ext>
            </a:extLst>
          </p:cNvPr>
          <p:cNvSpPr/>
          <p:nvPr/>
        </p:nvSpPr>
        <p:spPr>
          <a:xfrm>
            <a:off x="365759" y="4196073"/>
            <a:ext cx="3694359" cy="13983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52CC00D-67B9-4E40-95A6-C3005FC7EAAD}"/>
              </a:ext>
            </a:extLst>
          </p:cNvPr>
          <p:cNvSpPr/>
          <p:nvPr/>
        </p:nvSpPr>
        <p:spPr>
          <a:xfrm>
            <a:off x="460875" y="4007275"/>
            <a:ext cx="1885033" cy="41392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i="0" dirty="0">
                <a:solidFill>
                  <a:schemeClr val="bg1"/>
                </a:solidFill>
                <a:effectLst/>
                <a:latin typeface="sohne"/>
              </a:rPr>
              <a:t>L2 Regularization</a:t>
            </a:r>
          </a:p>
        </p:txBody>
      </p:sp>
      <p:sp>
        <p:nvSpPr>
          <p:cNvPr id="15" name="TextBox 14">
            <a:extLst>
              <a:ext uri="{FF2B5EF4-FFF2-40B4-BE49-F238E27FC236}">
                <a16:creationId xmlns:a16="http://schemas.microsoft.com/office/drawing/2014/main" id="{6C6E438D-560E-445B-8DCD-C7B721C28391}"/>
              </a:ext>
            </a:extLst>
          </p:cNvPr>
          <p:cNvSpPr txBox="1"/>
          <p:nvPr/>
        </p:nvSpPr>
        <p:spPr>
          <a:xfrm>
            <a:off x="3300564" y="3046122"/>
            <a:ext cx="785793" cy="369332"/>
          </a:xfrm>
          <a:prstGeom prst="rect">
            <a:avLst/>
          </a:prstGeom>
          <a:noFill/>
        </p:spPr>
        <p:txBody>
          <a:bodyPr wrap="none" rtlCol="0">
            <a:spAutoFit/>
          </a:bodyPr>
          <a:lstStyle/>
          <a:p>
            <a:r>
              <a:rPr lang="en-US" altLang="ko-KR" b="1" dirty="0">
                <a:solidFill>
                  <a:srgbClr val="002060"/>
                </a:solidFill>
              </a:rPr>
              <a:t>Lasso</a:t>
            </a:r>
            <a:endParaRPr lang="ko-KR" altLang="en-US" b="1" dirty="0">
              <a:solidFill>
                <a:srgbClr val="002060"/>
              </a:solidFill>
            </a:endParaRPr>
          </a:p>
        </p:txBody>
      </p:sp>
      <p:sp>
        <p:nvSpPr>
          <p:cNvPr id="33" name="TextBox 32">
            <a:extLst>
              <a:ext uri="{FF2B5EF4-FFF2-40B4-BE49-F238E27FC236}">
                <a16:creationId xmlns:a16="http://schemas.microsoft.com/office/drawing/2014/main" id="{08978410-710C-4FC8-ADE1-0E78FDA17F37}"/>
              </a:ext>
            </a:extLst>
          </p:cNvPr>
          <p:cNvSpPr txBox="1"/>
          <p:nvPr/>
        </p:nvSpPr>
        <p:spPr>
          <a:xfrm>
            <a:off x="3274325" y="5251911"/>
            <a:ext cx="814647" cy="369332"/>
          </a:xfrm>
          <a:prstGeom prst="rect">
            <a:avLst/>
          </a:prstGeom>
          <a:noFill/>
        </p:spPr>
        <p:txBody>
          <a:bodyPr wrap="none" rtlCol="0">
            <a:spAutoFit/>
          </a:bodyPr>
          <a:lstStyle/>
          <a:p>
            <a:r>
              <a:rPr lang="en-US" altLang="ko-KR" b="1" dirty="0">
                <a:solidFill>
                  <a:srgbClr val="002060"/>
                </a:solidFill>
              </a:rPr>
              <a:t>Ridge</a:t>
            </a:r>
            <a:endParaRPr lang="ko-KR" altLang="en-US" b="1" dirty="0">
              <a:solidFill>
                <a:srgbClr val="002060"/>
              </a:solidFill>
            </a:endParaRPr>
          </a:p>
        </p:txBody>
      </p:sp>
      <p:sp>
        <p:nvSpPr>
          <p:cNvPr id="35" name="직사각형 34">
            <a:extLst>
              <a:ext uri="{FF2B5EF4-FFF2-40B4-BE49-F238E27FC236}">
                <a16:creationId xmlns:a16="http://schemas.microsoft.com/office/drawing/2014/main" id="{B83A8721-7762-429F-87AB-55058C1BDE5D}"/>
              </a:ext>
            </a:extLst>
          </p:cNvPr>
          <p:cNvSpPr/>
          <p:nvPr/>
        </p:nvSpPr>
        <p:spPr>
          <a:xfrm>
            <a:off x="4988767" y="2020040"/>
            <a:ext cx="3694359" cy="3890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976AB994-19B4-4FA5-A1D3-0F7CC583A3D6}"/>
              </a:ext>
            </a:extLst>
          </p:cNvPr>
          <p:cNvSpPr/>
          <p:nvPr/>
        </p:nvSpPr>
        <p:spPr>
          <a:xfrm>
            <a:off x="5083883" y="1831243"/>
            <a:ext cx="1180837" cy="41392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i="0" dirty="0">
                <a:solidFill>
                  <a:schemeClr val="bg1"/>
                </a:solidFill>
                <a:effectLst/>
                <a:latin typeface="sohne"/>
              </a:rPr>
              <a:t>Dropout</a:t>
            </a:r>
          </a:p>
        </p:txBody>
      </p:sp>
      <p:sp>
        <p:nvSpPr>
          <p:cNvPr id="37" name="화살표: 오른쪽 36">
            <a:extLst>
              <a:ext uri="{FF2B5EF4-FFF2-40B4-BE49-F238E27FC236}">
                <a16:creationId xmlns:a16="http://schemas.microsoft.com/office/drawing/2014/main" id="{06768FF5-9D0B-4DAC-A5F9-818248502D7C}"/>
              </a:ext>
            </a:extLst>
          </p:cNvPr>
          <p:cNvSpPr/>
          <p:nvPr/>
        </p:nvSpPr>
        <p:spPr>
          <a:xfrm>
            <a:off x="4359223" y="3429000"/>
            <a:ext cx="296392" cy="114336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AD0F0FAE-A246-4094-A83B-1A15DE75780B}"/>
              </a:ext>
            </a:extLst>
          </p:cNvPr>
          <p:cNvPicPr>
            <a:picLocks noChangeAspect="1"/>
          </p:cNvPicPr>
          <p:nvPr/>
        </p:nvPicPr>
        <p:blipFill>
          <a:blip r:embed="rId5"/>
          <a:stretch>
            <a:fillRect/>
          </a:stretch>
        </p:blipFill>
        <p:spPr>
          <a:xfrm>
            <a:off x="5083883" y="2374564"/>
            <a:ext cx="3541301" cy="1955150"/>
          </a:xfrm>
          <a:prstGeom prst="rect">
            <a:avLst/>
          </a:prstGeom>
        </p:spPr>
      </p:pic>
      <p:sp>
        <p:nvSpPr>
          <p:cNvPr id="40" name="TextBox 39">
            <a:extLst>
              <a:ext uri="{FF2B5EF4-FFF2-40B4-BE49-F238E27FC236}">
                <a16:creationId xmlns:a16="http://schemas.microsoft.com/office/drawing/2014/main" id="{41507CA6-BB78-445A-A956-6912766725C5}"/>
              </a:ext>
            </a:extLst>
          </p:cNvPr>
          <p:cNvSpPr txBox="1"/>
          <p:nvPr/>
        </p:nvSpPr>
        <p:spPr>
          <a:xfrm>
            <a:off x="5083883" y="5188281"/>
            <a:ext cx="3566985" cy="646331"/>
          </a:xfrm>
          <a:prstGeom prst="rect">
            <a:avLst/>
          </a:prstGeom>
          <a:noFill/>
        </p:spPr>
        <p:txBody>
          <a:bodyPr wrap="square" rtlCol="0">
            <a:spAutoFit/>
          </a:bodyPr>
          <a:lstStyle/>
          <a:p>
            <a:pPr marL="285750" indent="-285750">
              <a:buFont typeface="Wingdings" panose="05000000000000000000" pitchFamily="2" charset="2"/>
              <a:buChar char="§"/>
            </a:pPr>
            <a:r>
              <a:rPr lang="en-US" altLang="ko-KR" sz="1200" dirty="0"/>
              <a:t>The network thus becomes </a:t>
            </a:r>
            <a:r>
              <a:rPr lang="en-US" altLang="ko-KR" sz="1200" b="1" dirty="0">
                <a:solidFill>
                  <a:srgbClr val="0070C0"/>
                </a:solidFill>
              </a:rPr>
              <a:t>less sensitive </a:t>
            </a:r>
            <a:r>
              <a:rPr lang="en-US" altLang="ko-KR" sz="1200" dirty="0"/>
              <a:t>to the specific weights of neurons. </a:t>
            </a:r>
          </a:p>
          <a:p>
            <a:r>
              <a:rPr lang="en-US" altLang="ko-KR" sz="1200" dirty="0"/>
              <a:t>      </a:t>
            </a:r>
            <a:r>
              <a:rPr lang="ko-KR" altLang="en-US" sz="1200" dirty="0"/>
              <a:t>→ </a:t>
            </a:r>
            <a:r>
              <a:rPr lang="en-US" altLang="ko-KR" sz="1200" b="1" dirty="0">
                <a:solidFill>
                  <a:srgbClr val="0070C0"/>
                </a:solidFill>
              </a:rPr>
              <a:t>better generalization.</a:t>
            </a:r>
            <a:endParaRPr lang="ko-KR" altLang="en-US" sz="1200" b="1" dirty="0">
              <a:solidFill>
                <a:srgbClr val="0070C0"/>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01B39EF-414B-4285-BF13-8AC640753D7C}"/>
                  </a:ext>
                </a:extLst>
              </p:cNvPr>
              <p:cNvSpPr txBox="1"/>
              <p:nvPr/>
            </p:nvSpPr>
            <p:spPr>
              <a:xfrm>
                <a:off x="6017685" y="4595223"/>
                <a:ext cx="16365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1" i="1" smtClean="0">
                          <a:solidFill>
                            <a:srgbClr val="0070C0"/>
                          </a:solidFill>
                          <a:latin typeface="Cambria Math" panose="02040503050406030204" pitchFamily="18" charset="0"/>
                        </a:rPr>
                        <m:t>𝒑</m:t>
                      </m:r>
                      <m:r>
                        <a:rPr lang="en-US" altLang="ko-KR" sz="1200" b="1" i="1" smtClean="0">
                          <a:solidFill>
                            <a:srgbClr val="0070C0"/>
                          </a:solidFill>
                          <a:latin typeface="Cambria Math" panose="02040503050406030204" pitchFamily="18" charset="0"/>
                        </a:rPr>
                        <m:t> :</m:t>
                      </m:r>
                      <m:r>
                        <a:rPr lang="en-US" altLang="ko-KR" sz="1200" b="1" i="1" smtClean="0">
                          <a:solidFill>
                            <a:srgbClr val="0070C0"/>
                          </a:solidFill>
                          <a:latin typeface="Cambria Math" panose="02040503050406030204" pitchFamily="18" charset="0"/>
                        </a:rPr>
                        <m:t>𝟎</m:t>
                      </m:r>
                      <m:r>
                        <a:rPr lang="en-US" altLang="ko-KR" sz="1200" b="1" i="1" smtClean="0">
                          <a:solidFill>
                            <a:srgbClr val="0070C0"/>
                          </a:solidFill>
                          <a:latin typeface="Cambria Math" panose="02040503050406030204" pitchFamily="18" charset="0"/>
                        </a:rPr>
                        <m:t>.</m:t>
                      </m:r>
                      <m:r>
                        <a:rPr lang="en-US" altLang="ko-KR" sz="1200" b="1" i="1" smtClean="0">
                          <a:solidFill>
                            <a:srgbClr val="0070C0"/>
                          </a:solidFill>
                          <a:latin typeface="Cambria Math" panose="02040503050406030204" pitchFamily="18" charset="0"/>
                        </a:rPr>
                        <m:t>𝟓</m:t>
                      </m:r>
                      <m:r>
                        <a:rPr lang="en-US" altLang="ko-KR" sz="1200" b="1" i="1" smtClean="0">
                          <a:solidFill>
                            <a:srgbClr val="0070C0"/>
                          </a:solidFill>
                          <a:latin typeface="Cambria Math" panose="02040503050406030204" pitchFamily="18" charset="0"/>
                        </a:rPr>
                        <m:t> → </m:t>
                      </m:r>
                      <m:r>
                        <a:rPr lang="en-US" altLang="ko-KR" sz="1200" b="1" i="1" smtClean="0">
                          <a:solidFill>
                            <a:srgbClr val="C00000"/>
                          </a:solidFill>
                          <a:latin typeface="Cambria Math" panose="02040503050406030204" pitchFamily="18" charset="0"/>
                        </a:rPr>
                        <m:t>𝟎</m:t>
                      </m:r>
                      <m:r>
                        <a:rPr lang="en-US" altLang="ko-KR" sz="1200" b="1" i="1" smtClean="0">
                          <a:solidFill>
                            <a:srgbClr val="C00000"/>
                          </a:solidFill>
                          <a:latin typeface="Cambria Math" panose="02040503050406030204" pitchFamily="18" charset="0"/>
                        </a:rPr>
                        <m:t>.</m:t>
                      </m:r>
                      <m:r>
                        <a:rPr lang="en-US" altLang="ko-KR" sz="1200" b="1" i="1" smtClean="0">
                          <a:solidFill>
                            <a:srgbClr val="C00000"/>
                          </a:solidFill>
                          <a:latin typeface="Cambria Math" panose="02040503050406030204" pitchFamily="18" charset="0"/>
                        </a:rPr>
                        <m:t>𝟐</m:t>
                      </m:r>
                    </m:oMath>
                  </m:oMathPara>
                </a14:m>
                <a:endParaRPr lang="en-US" altLang="ko-KR" sz="1200" b="1" dirty="0">
                  <a:solidFill>
                    <a:srgbClr val="0070C0"/>
                  </a:solidFill>
                </a:endParaRPr>
              </a:p>
            </p:txBody>
          </p:sp>
        </mc:Choice>
        <mc:Fallback xmlns="">
          <p:sp>
            <p:nvSpPr>
              <p:cNvPr id="43" name="TextBox 42">
                <a:extLst>
                  <a:ext uri="{FF2B5EF4-FFF2-40B4-BE49-F238E27FC236}">
                    <a16:creationId xmlns:a16="http://schemas.microsoft.com/office/drawing/2014/main" id="{101B39EF-414B-4285-BF13-8AC640753D7C}"/>
                  </a:ext>
                </a:extLst>
              </p:cNvPr>
              <p:cNvSpPr txBox="1">
                <a:spLocks noRot="1" noChangeAspect="1" noMove="1" noResize="1" noEditPoints="1" noAdjustHandles="1" noChangeArrowheads="1" noChangeShapeType="1" noTextEdit="1"/>
              </p:cNvSpPr>
              <p:nvPr/>
            </p:nvSpPr>
            <p:spPr>
              <a:xfrm>
                <a:off x="6017685" y="4595223"/>
                <a:ext cx="1636522" cy="276999"/>
              </a:xfrm>
              <a:prstGeom prst="rect">
                <a:avLst/>
              </a:prstGeom>
              <a:blipFill>
                <a:blip r:embed="rId6"/>
                <a:stretch>
                  <a:fillRect/>
                </a:stretch>
              </a:blipFill>
            </p:spPr>
            <p:txBody>
              <a:bodyPr/>
              <a:lstStyle/>
              <a:p>
                <a:r>
                  <a:rPr lang="ko-KR" altLang="en-US">
                    <a:noFill/>
                  </a:rPr>
                  <a:t> </a:t>
                </a:r>
              </a:p>
            </p:txBody>
          </p:sp>
        </mc:Fallback>
      </mc:AlternateContent>
      <p:sp>
        <p:nvSpPr>
          <p:cNvPr id="45" name="타원 44">
            <a:extLst>
              <a:ext uri="{FF2B5EF4-FFF2-40B4-BE49-F238E27FC236}">
                <a16:creationId xmlns:a16="http://schemas.microsoft.com/office/drawing/2014/main" id="{C2A53303-F818-4064-968C-5AB2771D3C9D}"/>
              </a:ext>
            </a:extLst>
          </p:cNvPr>
          <p:cNvSpPr/>
          <p:nvPr/>
        </p:nvSpPr>
        <p:spPr>
          <a:xfrm>
            <a:off x="7044033" y="4625115"/>
            <a:ext cx="359454" cy="21721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9019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DC6061-5C80-4878-ABB6-161D22229A2D}"/>
              </a:ext>
            </a:extLst>
          </p:cNvPr>
          <p:cNvSpPr txBox="1"/>
          <p:nvPr/>
        </p:nvSpPr>
        <p:spPr>
          <a:xfrm>
            <a:off x="222157" y="3542558"/>
            <a:ext cx="2898648" cy="276999"/>
          </a:xfrm>
          <a:prstGeom prst="rect">
            <a:avLst/>
          </a:prstGeom>
          <a:noFill/>
        </p:spPr>
        <p:txBody>
          <a:bodyPr wrap="square">
            <a:spAutoFit/>
          </a:bodyPr>
          <a:lstStyle/>
          <a:p>
            <a:pPr algn="l"/>
            <a:r>
              <a:rPr lang="en-US" altLang="ko-KR" sz="1200" b="1" i="0" dirty="0">
                <a:solidFill>
                  <a:srgbClr val="292929"/>
                </a:solidFill>
                <a:effectLst/>
                <a:latin typeface="sohne"/>
              </a:rPr>
              <a:t>Estimating PI using circle and square :</a:t>
            </a:r>
          </a:p>
        </p:txBody>
      </p:sp>
      <p:pic>
        <p:nvPicPr>
          <p:cNvPr id="6" name="그림 5">
            <a:extLst>
              <a:ext uri="{FF2B5EF4-FFF2-40B4-BE49-F238E27FC236}">
                <a16:creationId xmlns:a16="http://schemas.microsoft.com/office/drawing/2014/main" id="{CC29D99F-F2C1-4B1A-939B-B378F9CB44AA}"/>
              </a:ext>
            </a:extLst>
          </p:cNvPr>
          <p:cNvPicPr>
            <a:picLocks noChangeAspect="1"/>
          </p:cNvPicPr>
          <p:nvPr/>
        </p:nvPicPr>
        <p:blipFill>
          <a:blip r:embed="rId3"/>
          <a:stretch>
            <a:fillRect/>
          </a:stretch>
        </p:blipFill>
        <p:spPr>
          <a:xfrm>
            <a:off x="3502569" y="4787468"/>
            <a:ext cx="2566875" cy="1409677"/>
          </a:xfrm>
          <a:prstGeom prst="rect">
            <a:avLst/>
          </a:prstGeom>
        </p:spPr>
      </p:pic>
      <p:pic>
        <p:nvPicPr>
          <p:cNvPr id="9" name="그림 8">
            <a:extLst>
              <a:ext uri="{FF2B5EF4-FFF2-40B4-BE49-F238E27FC236}">
                <a16:creationId xmlns:a16="http://schemas.microsoft.com/office/drawing/2014/main" id="{63F2CDEC-5335-4669-9DA5-9C8DD66B8D9A}"/>
              </a:ext>
            </a:extLst>
          </p:cNvPr>
          <p:cNvPicPr>
            <a:picLocks noChangeAspect="1"/>
          </p:cNvPicPr>
          <p:nvPr/>
        </p:nvPicPr>
        <p:blipFill>
          <a:blip r:embed="rId4"/>
          <a:stretch>
            <a:fillRect/>
          </a:stretch>
        </p:blipFill>
        <p:spPr>
          <a:xfrm>
            <a:off x="585439" y="3757167"/>
            <a:ext cx="2532053" cy="2439978"/>
          </a:xfrm>
          <a:prstGeom prst="rect">
            <a:avLst/>
          </a:prstGeom>
        </p:spPr>
      </p:pic>
      <p:pic>
        <p:nvPicPr>
          <p:cNvPr id="1028" name="Picture 4" descr="Image for post">
            <a:extLst>
              <a:ext uri="{FF2B5EF4-FFF2-40B4-BE49-F238E27FC236}">
                <a16:creationId xmlns:a16="http://schemas.microsoft.com/office/drawing/2014/main" id="{65D38F4B-994F-4036-9D9B-1AB4D542D631}"/>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840" y="3933299"/>
            <a:ext cx="1816696" cy="1816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EBE7BC0-C6B7-41AF-A583-CC6D69EA8B83}"/>
              </a:ext>
            </a:extLst>
          </p:cNvPr>
          <p:cNvSpPr txBox="1"/>
          <p:nvPr/>
        </p:nvSpPr>
        <p:spPr>
          <a:xfrm>
            <a:off x="5927666" y="3589707"/>
            <a:ext cx="1056700" cy="276999"/>
          </a:xfrm>
          <a:prstGeom prst="rect">
            <a:avLst/>
          </a:prstGeom>
          <a:noFill/>
        </p:spPr>
        <p:txBody>
          <a:bodyPr wrap="none" rtlCol="0">
            <a:spAutoFit/>
          </a:bodyPr>
          <a:lstStyle/>
          <a:p>
            <a:r>
              <a:rPr lang="en-US" altLang="ko-KR" sz="1200" b="1" dirty="0"/>
              <a:t>Simulation :</a:t>
            </a:r>
            <a:endParaRPr lang="ko-KR" altLang="en-US" sz="1200" b="1"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0A77D04-EE3D-4E0A-8871-D7A174A4D1A1}"/>
                  </a:ext>
                </a:extLst>
              </p:cNvPr>
              <p:cNvSpPr txBox="1"/>
              <p:nvPr/>
            </p:nvSpPr>
            <p:spPr>
              <a:xfrm>
                <a:off x="6666578" y="5782471"/>
                <a:ext cx="1693220" cy="46929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ko-KR" altLang="en-US" sz="1200" b="0" i="1">
                          <a:latin typeface="Cambria Math" panose="02040503050406030204" pitchFamily="18" charset="0"/>
                        </a:rPr>
                        <m:t>𝜋</m:t>
                      </m:r>
                      <m:r>
                        <a:rPr lang="en-US" altLang="ko-KR" sz="1200" b="0" i="1">
                          <a:latin typeface="Cambria Math" panose="02040503050406030204" pitchFamily="18" charset="0"/>
                          <a:ea typeface="Cambria Math" panose="02040503050406030204" pitchFamily="18" charset="0"/>
                        </a:rPr>
                        <m:t>≈</m:t>
                      </m:r>
                      <m:r>
                        <a:rPr lang="en-US" altLang="ko-KR" sz="1200" b="0" i="1">
                          <a:latin typeface="Cambria Math" panose="02040503050406030204" pitchFamily="18" charset="0"/>
                        </a:rPr>
                        <m:t>4</m:t>
                      </m:r>
                      <m:r>
                        <a:rPr lang="en-US" altLang="ko-KR" sz="1200" b="0" i="1" smtClean="0">
                          <a:latin typeface="Cambria Math" panose="02040503050406030204" pitchFamily="18" charset="0"/>
                          <a:ea typeface="Cambria Math" panose="02040503050406030204" pitchFamily="18" charset="0"/>
                        </a:rPr>
                        <m:t>×</m:t>
                      </m:r>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 </m:t>
                          </m:r>
                          <m:sSub>
                            <m:sSubPr>
                              <m:ctrlPr>
                                <a:rPr lang="en-US" altLang="ko-KR" sz="1200" i="1" smtClean="0">
                                  <a:latin typeface="Cambria Math" panose="02040503050406030204" pitchFamily="18" charset="0"/>
                                  <a:ea typeface="Cambria Math" panose="02040503050406030204" pitchFamily="18" charset="0"/>
                                </a:rPr>
                              </m:ctrlPr>
                            </m:sSubPr>
                            <m:e>
                              <m:r>
                                <a:rPr lang="en-US" altLang="ko-KR" sz="1200" b="0" i="1">
                                  <a:latin typeface="Cambria Math" panose="02040503050406030204" pitchFamily="18" charset="0"/>
                                </a:rPr>
                                <m:t>𝑁</m:t>
                              </m:r>
                            </m:e>
                            <m:sub>
                              <m:r>
                                <a:rPr lang="en-US" altLang="ko-KR" sz="1200" b="0" i="1" smtClean="0">
                                  <a:latin typeface="Cambria Math" panose="02040503050406030204" pitchFamily="18" charset="0"/>
                                  <a:ea typeface="Cambria Math" panose="02040503050406030204" pitchFamily="18" charset="0"/>
                                </a:rPr>
                                <m:t>𝑟𝑒𝑑</m:t>
                              </m:r>
                            </m:sub>
                          </m:sSub>
                        </m:num>
                        <m:den>
                          <m:sSub>
                            <m:sSubPr>
                              <m:ctrlPr>
                                <a:rPr lang="en-US" altLang="ko-KR" sz="1200" i="1">
                                  <a:latin typeface="Cambria Math" panose="02040503050406030204" pitchFamily="18" charset="0"/>
                                  <a:ea typeface="Cambria Math" panose="02040503050406030204" pitchFamily="18" charset="0"/>
                                </a:rPr>
                              </m:ctrlPr>
                            </m:sSubPr>
                            <m:e>
                              <m:r>
                                <a:rPr lang="en-US" altLang="ko-KR" sz="1200" b="0" i="1">
                                  <a:latin typeface="Cambria Math" panose="02040503050406030204" pitchFamily="18" charset="0"/>
                                </a:rPr>
                                <m:t>𝑁</m:t>
                              </m:r>
                            </m:e>
                            <m:sub>
                              <m:r>
                                <a:rPr lang="en-US" altLang="ko-KR" sz="1200" b="0" i="1" smtClean="0">
                                  <a:latin typeface="Cambria Math" panose="02040503050406030204" pitchFamily="18" charset="0"/>
                                </a:rPr>
                                <m:t>𝑟</m:t>
                              </m:r>
                              <m:r>
                                <a:rPr lang="en-US" altLang="ko-KR" sz="1200" b="0" i="1">
                                  <a:latin typeface="Cambria Math" panose="02040503050406030204" pitchFamily="18" charset="0"/>
                                  <a:ea typeface="Cambria Math" panose="02040503050406030204" pitchFamily="18" charset="0"/>
                                </a:rPr>
                                <m:t>𝑒𝑑</m:t>
                              </m:r>
                            </m:sub>
                          </m:sSub>
                          <m:r>
                            <a:rPr lang="en-US" altLang="ko-KR" sz="1200" b="0" i="1" smtClean="0">
                              <a:latin typeface="Cambria Math" panose="02040503050406030204" pitchFamily="18" charset="0"/>
                              <a:ea typeface="Cambria Math" panose="02040503050406030204" pitchFamily="18" charset="0"/>
                            </a:rPr>
                            <m:t>+</m:t>
                          </m:r>
                          <m:sSub>
                            <m:sSubPr>
                              <m:ctrlPr>
                                <a:rPr lang="en-US" altLang="ko-KR" sz="1200" i="1">
                                  <a:latin typeface="Cambria Math" panose="02040503050406030204" pitchFamily="18" charset="0"/>
                                  <a:ea typeface="Cambria Math" panose="02040503050406030204" pitchFamily="18" charset="0"/>
                                </a:rPr>
                              </m:ctrlPr>
                            </m:sSubPr>
                            <m:e>
                              <m:r>
                                <a:rPr lang="en-US" altLang="ko-KR" sz="1200" b="0" i="1">
                                  <a:latin typeface="Cambria Math" panose="02040503050406030204" pitchFamily="18" charset="0"/>
                                </a:rPr>
                                <m:t>𝑁</m:t>
                              </m:r>
                            </m:e>
                            <m:sub>
                              <m:r>
                                <a:rPr lang="en-US" altLang="ko-KR" sz="1200" b="0" i="1" smtClean="0">
                                  <a:latin typeface="Cambria Math" panose="02040503050406030204" pitchFamily="18" charset="0"/>
                                </a:rPr>
                                <m:t>𝑏𝑙𝑎𝑐𝑘</m:t>
                              </m:r>
                            </m:sub>
                          </m:sSub>
                        </m:den>
                      </m:f>
                    </m:oMath>
                  </m:oMathPara>
                </a14:m>
                <a:endParaRPr lang="ko-KR" altLang="en-US" sz="1200" dirty="0"/>
              </a:p>
            </p:txBody>
          </p:sp>
        </mc:Choice>
        <mc:Fallback>
          <p:sp>
            <p:nvSpPr>
              <p:cNvPr id="16" name="TextBox 15">
                <a:extLst>
                  <a:ext uri="{FF2B5EF4-FFF2-40B4-BE49-F238E27FC236}">
                    <a16:creationId xmlns:a16="http://schemas.microsoft.com/office/drawing/2014/main" id="{B0A77D04-EE3D-4E0A-8871-D7A174A4D1A1}"/>
                  </a:ext>
                </a:extLst>
              </p:cNvPr>
              <p:cNvSpPr txBox="1">
                <a:spLocks noRot="1" noChangeAspect="1" noMove="1" noResize="1" noEditPoints="1" noAdjustHandles="1" noChangeArrowheads="1" noChangeShapeType="1" noTextEdit="1"/>
              </p:cNvSpPr>
              <p:nvPr/>
            </p:nvSpPr>
            <p:spPr>
              <a:xfrm>
                <a:off x="6666578" y="5782471"/>
                <a:ext cx="1693220" cy="469296"/>
              </a:xfrm>
              <a:prstGeom prst="rect">
                <a:avLst/>
              </a:prstGeom>
              <a:blipFill>
                <a:blip r:embed="rId6"/>
                <a:stretch>
                  <a:fillRect/>
                </a:stretch>
              </a:blipFill>
            </p:spPr>
            <p:txBody>
              <a:bodyPr/>
              <a:lstStyle/>
              <a:p>
                <a:r>
                  <a:rPr lang="ko-KR" altLang="en-US">
                    <a:noFill/>
                  </a:rPr>
                  <a:t> </a:t>
                </a:r>
              </a:p>
            </p:txBody>
          </p:sp>
        </mc:Fallback>
      </mc:AlternateContent>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LSTM-RNN-Oriented RUL Prediction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363491"/>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4"/>
            </a:pPr>
            <a:r>
              <a:rPr lang="en-US" altLang="ko-KR" sz="1600" b="1" dirty="0"/>
              <a:t>Monte Carlo Simulation</a:t>
            </a:r>
          </a:p>
        </p:txBody>
      </p:sp>
      <p:sp>
        <p:nvSpPr>
          <p:cNvPr id="23" name="TextBox 22">
            <a:extLst>
              <a:ext uri="{FF2B5EF4-FFF2-40B4-BE49-F238E27FC236}">
                <a16:creationId xmlns:a16="http://schemas.microsoft.com/office/drawing/2014/main" id="{7FAA4F3D-0BC1-4C3C-BECA-21157E1A0451}"/>
              </a:ext>
            </a:extLst>
          </p:cNvPr>
          <p:cNvSpPr txBox="1"/>
          <p:nvPr/>
        </p:nvSpPr>
        <p:spPr>
          <a:xfrm>
            <a:off x="222504" y="1748690"/>
            <a:ext cx="6617208" cy="338554"/>
          </a:xfrm>
          <a:prstGeom prst="rect">
            <a:avLst/>
          </a:prstGeom>
          <a:noFill/>
        </p:spPr>
        <p:txBody>
          <a:bodyPr wrap="square">
            <a:spAutoFit/>
          </a:bodyPr>
          <a:lstStyle/>
          <a:p>
            <a:pPr marL="285750" indent="-285750">
              <a:buFont typeface="Arial" panose="020B0604020202020204" pitchFamily="34" charset="0"/>
              <a:buChar char="•"/>
            </a:pPr>
            <a:r>
              <a:rPr lang="en-US" altLang="ko-KR" sz="1600" dirty="0"/>
              <a:t>LSTM RNN is </a:t>
            </a:r>
            <a:r>
              <a:rPr lang="en-US" altLang="ko-KR" sz="1600" b="1" dirty="0">
                <a:solidFill>
                  <a:srgbClr val="C00000"/>
                </a:solidFill>
              </a:rPr>
              <a:t>unable to provide prediction confidence.</a:t>
            </a:r>
            <a:endParaRPr lang="ko-KR" altLang="en-US" sz="1600" b="1" dirty="0">
              <a:solidFill>
                <a:srgbClr val="C00000"/>
              </a:solidFill>
            </a:endParaRPr>
          </a:p>
        </p:txBody>
      </p:sp>
      <p:sp>
        <p:nvSpPr>
          <p:cNvPr id="24" name="TextBox 23">
            <a:extLst>
              <a:ext uri="{FF2B5EF4-FFF2-40B4-BE49-F238E27FC236}">
                <a16:creationId xmlns:a16="http://schemas.microsoft.com/office/drawing/2014/main" id="{E174019E-4DF6-4263-9B82-B6FB9E103CA0}"/>
              </a:ext>
            </a:extLst>
          </p:cNvPr>
          <p:cNvSpPr txBox="1"/>
          <p:nvPr/>
        </p:nvSpPr>
        <p:spPr>
          <a:xfrm>
            <a:off x="222504" y="2112719"/>
            <a:ext cx="8726424" cy="1323439"/>
          </a:xfrm>
          <a:prstGeom prst="rect">
            <a:avLst/>
          </a:prstGeom>
          <a:noFill/>
        </p:spPr>
        <p:txBody>
          <a:bodyPr wrap="square">
            <a:spAutoFit/>
          </a:bodyPr>
          <a:lstStyle/>
          <a:p>
            <a:pPr marL="285750" indent="-285750">
              <a:buFont typeface="Arial" panose="020B0604020202020204" pitchFamily="34" charset="0"/>
              <a:buChar char="•"/>
            </a:pPr>
            <a:r>
              <a:rPr lang="en-US" altLang="ko-KR" sz="1600" dirty="0"/>
              <a:t>The predicted value and its confidence are both vital parameters to evaluate the performance of a predictor. </a:t>
            </a:r>
          </a:p>
          <a:p>
            <a:pPr marL="285750" indent="-285750">
              <a:buFont typeface="Arial" panose="020B0604020202020204" pitchFamily="34" charset="0"/>
              <a:buChar char="•"/>
            </a:pPr>
            <a:r>
              <a:rPr lang="en-US" altLang="ko-KR" sz="1600" b="1" dirty="0">
                <a:solidFill>
                  <a:srgbClr val="0070C0"/>
                </a:solidFill>
              </a:rPr>
              <a:t>The Monte Carlo simulation </a:t>
            </a:r>
            <a:r>
              <a:rPr lang="en-US" altLang="ko-KR" sz="1600" dirty="0"/>
              <a:t>allows us to see all the possible outcomes of our decisions and assess risk impact, in consequence allowing </a:t>
            </a:r>
            <a:r>
              <a:rPr lang="en-US" altLang="ko-KR" sz="1600" b="1" dirty="0">
                <a:solidFill>
                  <a:srgbClr val="0070C0"/>
                </a:solidFill>
              </a:rPr>
              <a:t>better decision making under uncertainty</a:t>
            </a:r>
            <a:r>
              <a:rPr lang="en-US" altLang="ko-KR" sz="1600" dirty="0"/>
              <a:t>.</a:t>
            </a:r>
          </a:p>
        </p:txBody>
      </p:sp>
      <p:sp>
        <p:nvSpPr>
          <p:cNvPr id="25" name="직사각형 24">
            <a:extLst>
              <a:ext uri="{FF2B5EF4-FFF2-40B4-BE49-F238E27FC236}">
                <a16:creationId xmlns:a16="http://schemas.microsoft.com/office/drawing/2014/main" id="{CED14000-C4A2-46A3-87A0-4CB7C7709EE3}"/>
              </a:ext>
            </a:extLst>
          </p:cNvPr>
          <p:cNvSpPr/>
          <p:nvPr/>
        </p:nvSpPr>
        <p:spPr>
          <a:xfrm>
            <a:off x="4620578" y="6355867"/>
            <a:ext cx="4188142" cy="276999"/>
          </a:xfrm>
          <a:prstGeom prst="rect">
            <a:avLst/>
          </a:prstGeom>
        </p:spPr>
        <p:txBody>
          <a:bodyPr wrap="square">
            <a:spAutoFit/>
          </a:bodyPr>
          <a:lstStyle/>
          <a:p>
            <a:pPr marL="171450" indent="-171450">
              <a:buFont typeface="Arial" panose="020B0604020202020204" pitchFamily="34" charset="0"/>
              <a:buChar char="•"/>
            </a:pPr>
            <a:r>
              <a:rPr lang="en-US" altLang="ko-KR" sz="1200" b="0" i="0" dirty="0">
                <a:solidFill>
                  <a:srgbClr val="292929"/>
                </a:solidFill>
                <a:effectLst/>
                <a:latin typeface="fell"/>
                <a:hlinkClick r:id="rId7"/>
              </a:rPr>
              <a:t>Monte Carlo Simulation An In-depth Tutorial with Python</a:t>
            </a:r>
            <a:endParaRPr lang="en-US" altLang="ko-KR" sz="1200" b="0" i="0" dirty="0">
              <a:solidFill>
                <a:srgbClr val="292929"/>
              </a:solidFill>
              <a:effectLst/>
              <a:latin typeface="fell"/>
            </a:endParaRPr>
          </a:p>
        </p:txBody>
      </p:sp>
    </p:spTree>
    <p:extLst>
      <p:ext uri="{BB962C8B-B14F-4D97-AF65-F5344CB8AC3E}">
        <p14:creationId xmlns:p14="http://schemas.microsoft.com/office/powerpoint/2010/main" val="205227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Results and discussion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a:pPr>
            <a:r>
              <a:rPr lang="en-US" altLang="ko-KR" sz="1600" b="1" dirty="0"/>
              <a:t>Dropout to Prevent LSTM RNN From Overfitting</a:t>
            </a:r>
          </a:p>
        </p:txBody>
      </p:sp>
      <p:pic>
        <p:nvPicPr>
          <p:cNvPr id="4" name="그림 3">
            <a:extLst>
              <a:ext uri="{FF2B5EF4-FFF2-40B4-BE49-F238E27FC236}">
                <a16:creationId xmlns:a16="http://schemas.microsoft.com/office/drawing/2014/main" id="{FD6A376B-9C28-42C0-8264-07AE3850F880}"/>
              </a:ext>
            </a:extLst>
          </p:cNvPr>
          <p:cNvPicPr>
            <a:picLocks noChangeAspect="1"/>
          </p:cNvPicPr>
          <p:nvPr/>
        </p:nvPicPr>
        <p:blipFill>
          <a:blip r:embed="rId3"/>
          <a:stretch>
            <a:fillRect/>
          </a:stretch>
        </p:blipFill>
        <p:spPr>
          <a:xfrm>
            <a:off x="240806" y="1802241"/>
            <a:ext cx="4123930" cy="4115392"/>
          </a:xfrm>
          <a:prstGeom prst="rect">
            <a:avLst/>
          </a:prstGeom>
        </p:spPr>
      </p:pic>
      <p:sp>
        <p:nvSpPr>
          <p:cNvPr id="9" name="TextBox 8">
            <a:extLst>
              <a:ext uri="{FF2B5EF4-FFF2-40B4-BE49-F238E27FC236}">
                <a16:creationId xmlns:a16="http://schemas.microsoft.com/office/drawing/2014/main" id="{9E01869A-581E-40DB-83B5-1F10CB55B823}"/>
              </a:ext>
            </a:extLst>
          </p:cNvPr>
          <p:cNvSpPr txBox="1"/>
          <p:nvPr/>
        </p:nvSpPr>
        <p:spPr>
          <a:xfrm>
            <a:off x="4571999" y="4300817"/>
            <a:ext cx="4600378" cy="738664"/>
          </a:xfrm>
          <a:prstGeom prst="rect">
            <a:avLst/>
          </a:prstGeom>
          <a:noFill/>
        </p:spPr>
        <p:txBody>
          <a:bodyPr wrap="square">
            <a:spAutoFit/>
          </a:bodyPr>
          <a:lstStyle/>
          <a:p>
            <a:r>
              <a:rPr lang="en-US" altLang="ko-KR" sz="1400" b="1" dirty="0"/>
              <a:t>Capacity prediction error</a:t>
            </a:r>
          </a:p>
          <a:p>
            <a:r>
              <a:rPr lang="en-US" altLang="ko-KR" sz="1400" b="1" dirty="0"/>
              <a:t>- </a:t>
            </a:r>
            <a:r>
              <a:rPr lang="en-US" altLang="ko-KR" sz="1400" dirty="0"/>
              <a:t>the mean absolute error between </a:t>
            </a:r>
            <a:r>
              <a:rPr lang="en-US" altLang="ko-KR" sz="1400" b="1" dirty="0">
                <a:solidFill>
                  <a:srgbClr val="0070C0"/>
                </a:solidFill>
              </a:rPr>
              <a:t>real capacity </a:t>
            </a:r>
            <a:r>
              <a:rPr lang="en-US" altLang="ko-KR" sz="1400" dirty="0"/>
              <a:t>and </a:t>
            </a:r>
            <a:r>
              <a:rPr lang="en-US" altLang="ko-KR" sz="1400" b="1" dirty="0">
                <a:solidFill>
                  <a:srgbClr val="0070C0"/>
                </a:solidFill>
              </a:rPr>
              <a:t>fitting</a:t>
            </a:r>
            <a:r>
              <a:rPr lang="en-US" altLang="ko-KR" sz="1400" dirty="0"/>
              <a:t> or </a:t>
            </a:r>
            <a:r>
              <a:rPr lang="en-US" altLang="ko-KR" sz="1400" b="1" dirty="0">
                <a:solidFill>
                  <a:srgbClr val="0070C0"/>
                </a:solidFill>
              </a:rPr>
              <a:t>prediction capacity</a:t>
            </a:r>
            <a:endParaRPr lang="ko-KR" altLang="en-US" sz="1400" b="1" dirty="0">
              <a:solidFill>
                <a:srgbClr val="0070C0"/>
              </a:solidFill>
            </a:endParaRPr>
          </a:p>
        </p:txBody>
      </p:sp>
      <p:sp>
        <p:nvSpPr>
          <p:cNvPr id="10" name="TextBox 9">
            <a:extLst>
              <a:ext uri="{FF2B5EF4-FFF2-40B4-BE49-F238E27FC236}">
                <a16:creationId xmlns:a16="http://schemas.microsoft.com/office/drawing/2014/main" id="{E6F6EAE8-3816-4E51-9F40-BB68022C3487}"/>
              </a:ext>
            </a:extLst>
          </p:cNvPr>
          <p:cNvSpPr txBox="1"/>
          <p:nvPr/>
        </p:nvSpPr>
        <p:spPr>
          <a:xfrm>
            <a:off x="4571999" y="5123270"/>
            <a:ext cx="4502633" cy="738664"/>
          </a:xfrm>
          <a:prstGeom prst="rect">
            <a:avLst/>
          </a:prstGeom>
          <a:noFill/>
        </p:spPr>
        <p:txBody>
          <a:bodyPr wrap="square">
            <a:spAutoFit/>
          </a:bodyPr>
          <a:lstStyle/>
          <a:p>
            <a:r>
              <a:rPr lang="en-US" altLang="ko-KR" sz="1400" b="1" dirty="0"/>
              <a:t>RUL prediction error</a:t>
            </a:r>
          </a:p>
          <a:p>
            <a:r>
              <a:rPr lang="en-US" altLang="ko-KR" sz="1400" b="1" dirty="0"/>
              <a:t>- </a:t>
            </a:r>
            <a:r>
              <a:rPr lang="en-US" altLang="ko-KR" sz="1400" dirty="0"/>
              <a:t>the error between the </a:t>
            </a:r>
            <a:r>
              <a:rPr lang="en-US" altLang="ko-KR" sz="1400" b="1" dirty="0">
                <a:solidFill>
                  <a:srgbClr val="0070C0"/>
                </a:solidFill>
              </a:rPr>
              <a:t>real failure cycle </a:t>
            </a:r>
            <a:r>
              <a:rPr lang="en-US" altLang="ko-KR" sz="1400" dirty="0"/>
              <a:t>and the </a:t>
            </a:r>
            <a:r>
              <a:rPr lang="en-US" altLang="ko-KR" sz="1400" b="1" dirty="0">
                <a:solidFill>
                  <a:srgbClr val="0070C0"/>
                </a:solidFill>
              </a:rPr>
              <a:t>predicted failure cycle</a:t>
            </a:r>
            <a:r>
              <a:rPr lang="en-US" altLang="ko-KR" sz="1400" dirty="0"/>
              <a:t>.</a:t>
            </a:r>
            <a:endParaRPr lang="ko-KR" altLang="en-US" sz="1400" dirty="0"/>
          </a:p>
        </p:txBody>
      </p:sp>
    </p:spTree>
    <p:extLst>
      <p:ext uri="{BB962C8B-B14F-4D97-AF65-F5344CB8AC3E}">
        <p14:creationId xmlns:p14="http://schemas.microsoft.com/office/powerpoint/2010/main" val="137895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8F358EB-5B05-4D19-BE92-1DC664B30C53}"/>
              </a:ext>
            </a:extLst>
          </p:cNvPr>
          <p:cNvPicPr>
            <a:picLocks noChangeAspect="1"/>
          </p:cNvPicPr>
          <p:nvPr/>
        </p:nvPicPr>
        <p:blipFill>
          <a:blip r:embed="rId3"/>
          <a:stretch>
            <a:fillRect/>
          </a:stretch>
        </p:blipFill>
        <p:spPr>
          <a:xfrm>
            <a:off x="292408" y="1817124"/>
            <a:ext cx="4052969" cy="4166471"/>
          </a:xfrm>
          <a:prstGeom prst="rect">
            <a:avLst/>
          </a:prstGeom>
        </p:spPr>
      </p:pic>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Results and discussion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2"/>
            </a:pPr>
            <a:r>
              <a:rPr lang="en-US" altLang="ko-KR" sz="1600" b="1" dirty="0"/>
              <a:t>RUL Prediction Without Offline Training Data (cell</a:t>
            </a:r>
            <a:r>
              <a:rPr lang="ko-KR" altLang="en-US" sz="1600" b="1" dirty="0"/>
              <a:t> </a:t>
            </a:r>
            <a:r>
              <a:rPr lang="en-US" altLang="ko-KR" sz="1600" b="1" dirty="0"/>
              <a:t>1)</a:t>
            </a:r>
          </a:p>
        </p:txBody>
      </p:sp>
      <p:sp>
        <p:nvSpPr>
          <p:cNvPr id="5" name="TextBox 4">
            <a:extLst>
              <a:ext uri="{FF2B5EF4-FFF2-40B4-BE49-F238E27FC236}">
                <a16:creationId xmlns:a16="http://schemas.microsoft.com/office/drawing/2014/main" id="{14DC7C69-B05B-4EE0-8697-BBDD3AAFD025}"/>
              </a:ext>
            </a:extLst>
          </p:cNvPr>
          <p:cNvSpPr txBox="1"/>
          <p:nvPr/>
        </p:nvSpPr>
        <p:spPr>
          <a:xfrm>
            <a:off x="832006" y="2859241"/>
            <a:ext cx="478535" cy="261610"/>
          </a:xfrm>
          <a:prstGeom prst="rect">
            <a:avLst/>
          </a:prstGeom>
          <a:noFill/>
        </p:spPr>
        <p:txBody>
          <a:bodyPr wrap="square" rtlCol="0">
            <a:spAutoFit/>
          </a:bodyPr>
          <a:lstStyle/>
          <a:p>
            <a:pPr algn="ctr"/>
            <a:r>
              <a:rPr lang="en-US" altLang="ko-KR" sz="1100" b="1" dirty="0">
                <a:solidFill>
                  <a:srgbClr val="FF0000"/>
                </a:solidFill>
              </a:rPr>
              <a:t>50%</a:t>
            </a:r>
            <a:endParaRPr lang="ko-KR" altLang="en-US" sz="1100" b="1" dirty="0">
              <a:solidFill>
                <a:srgbClr val="FF0000"/>
              </a:solidFill>
            </a:endParaRPr>
          </a:p>
        </p:txBody>
      </p:sp>
      <p:sp>
        <p:nvSpPr>
          <p:cNvPr id="13" name="TextBox 12">
            <a:extLst>
              <a:ext uri="{FF2B5EF4-FFF2-40B4-BE49-F238E27FC236}">
                <a16:creationId xmlns:a16="http://schemas.microsoft.com/office/drawing/2014/main" id="{3363E0A5-7A0A-4C63-9BE7-C06B5EB46077}"/>
              </a:ext>
            </a:extLst>
          </p:cNvPr>
          <p:cNvSpPr txBox="1"/>
          <p:nvPr/>
        </p:nvSpPr>
        <p:spPr>
          <a:xfrm>
            <a:off x="2814343" y="2856992"/>
            <a:ext cx="478535" cy="261610"/>
          </a:xfrm>
          <a:prstGeom prst="rect">
            <a:avLst/>
          </a:prstGeom>
          <a:noFill/>
        </p:spPr>
        <p:txBody>
          <a:bodyPr wrap="square" rtlCol="0">
            <a:spAutoFit/>
          </a:bodyPr>
          <a:lstStyle/>
          <a:p>
            <a:pPr algn="ctr"/>
            <a:r>
              <a:rPr lang="en-US" altLang="ko-KR" sz="1100" b="1" dirty="0">
                <a:solidFill>
                  <a:srgbClr val="FF0000"/>
                </a:solidFill>
              </a:rPr>
              <a:t>70%</a:t>
            </a:r>
            <a:endParaRPr lang="ko-KR" altLang="en-US" sz="1100" b="1" dirty="0">
              <a:solidFill>
                <a:srgbClr val="FF0000"/>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22E3C1-3BFA-4A59-87D3-52FDBC088F70}"/>
                  </a:ext>
                </a:extLst>
              </p:cNvPr>
              <p:cNvSpPr txBox="1"/>
              <p:nvPr/>
            </p:nvSpPr>
            <p:spPr>
              <a:xfrm>
                <a:off x="5665336" y="2975922"/>
                <a:ext cx="2087366" cy="4109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ko-KR" sz="1200" i="1" smtClean="0">
                              <a:latin typeface="Cambria Math" panose="02040503050406030204" pitchFamily="18" charset="0"/>
                            </a:rPr>
                          </m:ctrlPr>
                        </m:dPr>
                        <m:e>
                          <m:acc>
                            <m:accPr>
                              <m:chr m:val="̅"/>
                              <m:ctrlPr>
                                <a:rPr lang="ko-KR" altLang="en-US" sz="1200" i="1">
                                  <a:latin typeface="Cambria Math" panose="02040503050406030204" pitchFamily="18" charset="0"/>
                                </a:rPr>
                              </m:ctrlPr>
                            </m:accPr>
                            <m:e>
                              <m:r>
                                <a:rPr lang="en-US" altLang="ko-KR" sz="1200" i="1">
                                  <a:latin typeface="Cambria Math" panose="02040503050406030204" pitchFamily="18" charset="0"/>
                                </a:rPr>
                                <m:t>𝑥</m:t>
                              </m:r>
                            </m:e>
                          </m:acc>
                          <m:r>
                            <a:rPr lang="en-US" altLang="ko-KR" sz="1200" i="1">
                              <a:latin typeface="Cambria Math" panose="02040503050406030204" pitchFamily="18" charset="0"/>
                            </a:rPr>
                            <m:t>−1.96</m:t>
                          </m:r>
                          <m:f>
                            <m:fPr>
                              <m:ctrlPr>
                                <a:rPr lang="en-US" altLang="ko-KR" sz="1200" i="1">
                                  <a:latin typeface="Cambria Math" panose="02040503050406030204" pitchFamily="18" charset="0"/>
                                </a:rPr>
                              </m:ctrlPr>
                            </m:fPr>
                            <m:num>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𝑆</m:t>
                                  </m:r>
                                </m:e>
                                <m:sub>
                                  <m:r>
                                    <a:rPr lang="en-US" altLang="ko-KR" sz="1200" i="1">
                                      <a:latin typeface="Cambria Math" panose="02040503050406030204" pitchFamily="18" charset="0"/>
                                    </a:rPr>
                                    <m:t>𝑥</m:t>
                                  </m:r>
                                </m:sub>
                              </m:sSub>
                            </m:num>
                            <m:den>
                              <m:rad>
                                <m:radPr>
                                  <m:degHide m:val="on"/>
                                  <m:ctrlPr>
                                    <a:rPr lang="en-US" altLang="ko-KR" sz="1200" i="1">
                                      <a:latin typeface="Cambria Math" panose="02040503050406030204" pitchFamily="18" charset="0"/>
                                    </a:rPr>
                                  </m:ctrlPr>
                                </m:radPr>
                                <m:deg/>
                                <m:e>
                                  <m:r>
                                    <a:rPr lang="en-US" altLang="ko-KR" sz="1200" i="1">
                                      <a:latin typeface="Cambria Math" panose="02040503050406030204" pitchFamily="18" charset="0"/>
                                    </a:rPr>
                                    <m:t>𝑛</m:t>
                                  </m:r>
                                </m:e>
                              </m:rad>
                            </m:den>
                          </m:f>
                          <m:r>
                            <a:rPr lang="en-US" altLang="ko-KR" sz="1200" i="1">
                              <a:latin typeface="Cambria Math" panose="02040503050406030204" pitchFamily="18" charset="0"/>
                            </a:rPr>
                            <m:t>,  </m:t>
                          </m:r>
                          <m:acc>
                            <m:accPr>
                              <m:chr m:val="̅"/>
                              <m:ctrlPr>
                                <a:rPr lang="ko-KR" altLang="en-US" sz="1200" i="1">
                                  <a:latin typeface="Cambria Math" panose="02040503050406030204" pitchFamily="18" charset="0"/>
                                </a:rPr>
                              </m:ctrlPr>
                            </m:accPr>
                            <m:e>
                              <m:r>
                                <a:rPr lang="en-US" altLang="ko-KR" sz="1200" i="1">
                                  <a:latin typeface="Cambria Math" panose="02040503050406030204" pitchFamily="18" charset="0"/>
                                </a:rPr>
                                <m:t>𝑥</m:t>
                              </m:r>
                            </m:e>
                          </m:acc>
                          <m:r>
                            <a:rPr lang="en-US" altLang="ko-KR" sz="1200" i="1">
                              <a:latin typeface="Cambria Math" panose="02040503050406030204" pitchFamily="18" charset="0"/>
                            </a:rPr>
                            <m:t>+</m:t>
                          </m:r>
                          <m:r>
                            <a:rPr lang="en-US" altLang="ko-KR" sz="1200" i="1">
                              <a:latin typeface="Cambria Math" panose="02040503050406030204" pitchFamily="18" charset="0"/>
                            </a:rPr>
                            <m:t>1.96</m:t>
                          </m:r>
                          <m:f>
                            <m:fPr>
                              <m:ctrlPr>
                                <a:rPr lang="en-US" altLang="ko-KR" sz="1200" i="1">
                                  <a:latin typeface="Cambria Math" panose="02040503050406030204" pitchFamily="18" charset="0"/>
                                </a:rPr>
                              </m:ctrlPr>
                            </m:fPr>
                            <m:num>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𝑆</m:t>
                                  </m:r>
                                </m:e>
                                <m:sub>
                                  <m:r>
                                    <a:rPr lang="en-US" altLang="ko-KR" sz="1200" i="1">
                                      <a:latin typeface="Cambria Math" panose="02040503050406030204" pitchFamily="18" charset="0"/>
                                    </a:rPr>
                                    <m:t>𝑥</m:t>
                                  </m:r>
                                </m:sub>
                              </m:sSub>
                            </m:num>
                            <m:den>
                              <m:rad>
                                <m:radPr>
                                  <m:degHide m:val="on"/>
                                  <m:ctrlPr>
                                    <a:rPr lang="en-US" altLang="ko-KR" sz="1200" i="1">
                                      <a:latin typeface="Cambria Math" panose="02040503050406030204" pitchFamily="18" charset="0"/>
                                    </a:rPr>
                                  </m:ctrlPr>
                                </m:radPr>
                                <m:deg/>
                                <m:e>
                                  <m:r>
                                    <a:rPr lang="en-US" altLang="ko-KR" sz="1200" i="1">
                                      <a:latin typeface="Cambria Math" panose="02040503050406030204" pitchFamily="18" charset="0"/>
                                    </a:rPr>
                                    <m:t>𝑛</m:t>
                                  </m:r>
                                </m:e>
                              </m:rad>
                            </m:den>
                          </m:f>
                        </m:e>
                      </m:d>
                    </m:oMath>
                  </m:oMathPara>
                </a14:m>
                <a:endParaRPr lang="ko-KR" altLang="en-US" sz="1200" dirty="0"/>
              </a:p>
            </p:txBody>
          </p:sp>
        </mc:Choice>
        <mc:Fallback>
          <p:sp>
            <p:nvSpPr>
              <p:cNvPr id="6" name="TextBox 5">
                <a:extLst>
                  <a:ext uri="{FF2B5EF4-FFF2-40B4-BE49-F238E27FC236}">
                    <a16:creationId xmlns:a16="http://schemas.microsoft.com/office/drawing/2014/main" id="{7B22E3C1-3BFA-4A59-87D3-52FDBC088F70}"/>
                  </a:ext>
                </a:extLst>
              </p:cNvPr>
              <p:cNvSpPr txBox="1">
                <a:spLocks noRot="1" noChangeAspect="1" noMove="1" noResize="1" noEditPoints="1" noAdjustHandles="1" noChangeArrowheads="1" noChangeShapeType="1" noTextEdit="1"/>
              </p:cNvSpPr>
              <p:nvPr/>
            </p:nvSpPr>
            <p:spPr>
              <a:xfrm>
                <a:off x="5665336" y="2975922"/>
                <a:ext cx="2087366" cy="410946"/>
              </a:xfrm>
              <a:prstGeom prst="rect">
                <a:avLst/>
              </a:prstGeom>
              <a:blipFill>
                <a:blip r:embed="rId4"/>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FA94F216-C709-4853-A4B6-95AD359544D3}"/>
              </a:ext>
            </a:extLst>
          </p:cNvPr>
          <p:cNvSpPr txBox="1"/>
          <p:nvPr/>
        </p:nvSpPr>
        <p:spPr>
          <a:xfrm>
            <a:off x="4798624" y="2571708"/>
            <a:ext cx="2662880" cy="307777"/>
          </a:xfrm>
          <a:prstGeom prst="rect">
            <a:avLst/>
          </a:prstGeom>
          <a:noFill/>
        </p:spPr>
        <p:txBody>
          <a:bodyPr wrap="square">
            <a:spAutoFit/>
          </a:bodyPr>
          <a:lstStyle/>
          <a:p>
            <a:r>
              <a:rPr lang="en-US" altLang="ko-KR" sz="1400" b="1" dirty="0"/>
              <a:t>95% confidence interval  </a:t>
            </a:r>
            <a:endParaRPr lang="ko-KR" altLang="en-US" sz="1400" b="1" dirty="0">
              <a:solidFill>
                <a:srgbClr val="0070C0"/>
              </a:solidFill>
            </a:endParaRPr>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18CDD5CB-1383-4E19-BCE6-176A4E0C6D24}"/>
                  </a:ext>
                </a:extLst>
              </p:cNvPr>
              <p:cNvSpPr/>
              <p:nvPr/>
            </p:nvSpPr>
            <p:spPr>
              <a:xfrm>
                <a:off x="4798624" y="6193398"/>
                <a:ext cx="4572000" cy="276999"/>
              </a:xfrm>
              <a:prstGeom prst="rect">
                <a:avLst/>
              </a:prstGeom>
            </p:spPr>
            <p:txBody>
              <a:bodyPr wrap="square">
                <a:spAutoFit/>
              </a:bodyPr>
              <a:lstStyle/>
              <a:p>
                <a:pPr marL="171450" indent="-171450">
                  <a:buFont typeface="Arial" panose="020B0604020202020204" pitchFamily="34" charset="0"/>
                  <a:buChar char="•"/>
                </a:pPr>
                <a14:m>
                  <m:oMath xmlns:m="http://schemas.openxmlformats.org/officeDocument/2006/math">
                    <m:sSub>
                      <m:sSubPr>
                        <m:ctrlPr>
                          <a:rPr lang="en-US" altLang="ko-KR" sz="1200" i="1" dirty="0" smtClean="0">
                            <a:latin typeface="Cambria Math" panose="02040503050406030204" pitchFamily="18" charset="0"/>
                          </a:rPr>
                        </m:ctrlPr>
                      </m:sSubPr>
                      <m:e>
                        <m:r>
                          <a:rPr lang="en-US" altLang="ko-KR" sz="1200" b="0" i="1" dirty="0" smtClean="0">
                            <a:latin typeface="Cambria Math" panose="02040503050406030204" pitchFamily="18" charset="0"/>
                          </a:rPr>
                          <m:t>𝑆</m:t>
                        </m:r>
                      </m:e>
                      <m:sub>
                        <m:r>
                          <a:rPr lang="en-US" altLang="ko-KR" sz="1200" b="0" i="1" dirty="0" smtClean="0">
                            <a:latin typeface="Cambria Math" panose="02040503050406030204" pitchFamily="18" charset="0"/>
                          </a:rPr>
                          <m:t>𝑥</m:t>
                        </m:r>
                      </m:sub>
                    </m:sSub>
                  </m:oMath>
                </a14:m>
                <a:r>
                  <a:rPr lang="en-US" altLang="ko-KR" sz="1200" b="1" dirty="0"/>
                  <a:t> : </a:t>
                </a:r>
                <a:r>
                  <a:rPr lang="en-US" altLang="ko-KR" sz="1200" dirty="0"/>
                  <a:t>standard deviation</a:t>
                </a:r>
                <a:endParaRPr lang="ko-KR" altLang="en-US" sz="1200" dirty="0"/>
              </a:p>
            </p:txBody>
          </p:sp>
        </mc:Choice>
        <mc:Fallback>
          <p:sp>
            <p:nvSpPr>
              <p:cNvPr id="15" name="직사각형 14">
                <a:extLst>
                  <a:ext uri="{FF2B5EF4-FFF2-40B4-BE49-F238E27FC236}">
                    <a16:creationId xmlns:a16="http://schemas.microsoft.com/office/drawing/2014/main" id="{18CDD5CB-1383-4E19-BCE6-176A4E0C6D24}"/>
                  </a:ext>
                </a:extLst>
              </p:cNvPr>
              <p:cNvSpPr>
                <a:spLocks noRot="1" noChangeAspect="1" noMove="1" noResize="1" noEditPoints="1" noAdjustHandles="1" noChangeArrowheads="1" noChangeShapeType="1" noTextEdit="1"/>
              </p:cNvSpPr>
              <p:nvPr/>
            </p:nvSpPr>
            <p:spPr>
              <a:xfrm>
                <a:off x="4798624" y="6193398"/>
                <a:ext cx="4572000" cy="276999"/>
              </a:xfrm>
              <a:prstGeom prst="rect">
                <a:avLst/>
              </a:prstGeom>
              <a:blipFill>
                <a:blip r:embed="rId5"/>
                <a:stretch>
                  <a:fillRect t="-4444" b="-1555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1967E192-9583-4F74-B921-ACC67CA442BF}"/>
              </a:ext>
            </a:extLst>
          </p:cNvPr>
          <p:cNvPicPr>
            <a:picLocks noChangeAspect="1"/>
          </p:cNvPicPr>
          <p:nvPr/>
        </p:nvPicPr>
        <p:blipFill>
          <a:blip r:embed="rId6"/>
          <a:stretch>
            <a:fillRect/>
          </a:stretch>
        </p:blipFill>
        <p:spPr>
          <a:xfrm>
            <a:off x="4883968" y="3479568"/>
            <a:ext cx="3808928" cy="2494309"/>
          </a:xfrm>
          <a:prstGeom prst="rect">
            <a:avLst/>
          </a:prstGeom>
        </p:spPr>
      </p:pic>
      <p:sp>
        <p:nvSpPr>
          <p:cNvPr id="18" name="직사각형 17">
            <a:extLst>
              <a:ext uri="{FF2B5EF4-FFF2-40B4-BE49-F238E27FC236}">
                <a16:creationId xmlns:a16="http://schemas.microsoft.com/office/drawing/2014/main" id="{3E0AB8D8-5852-4C1B-8693-B8015BB63825}"/>
              </a:ext>
            </a:extLst>
          </p:cNvPr>
          <p:cNvSpPr/>
          <p:nvPr/>
        </p:nvSpPr>
        <p:spPr>
          <a:xfrm>
            <a:off x="4798624" y="6470397"/>
            <a:ext cx="4572000" cy="276999"/>
          </a:xfrm>
          <a:prstGeom prst="rect">
            <a:avLst/>
          </a:prstGeom>
        </p:spPr>
        <p:txBody>
          <a:bodyPr wrap="square">
            <a:spAutoFit/>
          </a:bodyPr>
          <a:lstStyle/>
          <a:p>
            <a:pPr marL="285750" indent="-285750">
              <a:buFont typeface="Arial" panose="020B0604020202020204" pitchFamily="34" charset="0"/>
              <a:buChar char="•"/>
            </a:pPr>
            <a:r>
              <a:rPr lang="en-US" altLang="ko-KR" sz="1200" b="1" dirty="0">
                <a:solidFill>
                  <a:srgbClr val="292929"/>
                </a:solidFill>
                <a:latin typeface="sohne"/>
                <a:hlinkClick r:id="rId7"/>
              </a:rPr>
              <a:t>95% confidence interval</a:t>
            </a:r>
            <a:endParaRPr lang="en-US" altLang="ko-KR" sz="1200" b="1" dirty="0">
              <a:solidFill>
                <a:srgbClr val="292929"/>
              </a:solidFill>
              <a:latin typeface="sohne"/>
            </a:endParaRPr>
          </a:p>
        </p:txBody>
      </p:sp>
      <p:pic>
        <p:nvPicPr>
          <p:cNvPr id="29" name="그림 28">
            <a:extLst>
              <a:ext uri="{FF2B5EF4-FFF2-40B4-BE49-F238E27FC236}">
                <a16:creationId xmlns:a16="http://schemas.microsoft.com/office/drawing/2014/main" id="{E3D0F20C-E437-4746-B7CC-70A65414B440}"/>
              </a:ext>
            </a:extLst>
          </p:cNvPr>
          <p:cNvPicPr>
            <a:picLocks noChangeAspect="1"/>
          </p:cNvPicPr>
          <p:nvPr/>
        </p:nvPicPr>
        <p:blipFill>
          <a:blip r:embed="rId8"/>
          <a:stretch>
            <a:fillRect/>
          </a:stretch>
        </p:blipFill>
        <p:spPr>
          <a:xfrm>
            <a:off x="3449634" y="3983390"/>
            <a:ext cx="822552" cy="190292"/>
          </a:xfrm>
          <a:prstGeom prst="rect">
            <a:avLst/>
          </a:prstGeom>
        </p:spPr>
      </p:pic>
      <p:sp>
        <p:nvSpPr>
          <p:cNvPr id="30" name="사각형: 둥근 모서리 29">
            <a:extLst>
              <a:ext uri="{FF2B5EF4-FFF2-40B4-BE49-F238E27FC236}">
                <a16:creationId xmlns:a16="http://schemas.microsoft.com/office/drawing/2014/main" id="{F1968804-F56C-43E2-BF0F-0C056C9A12FC}"/>
              </a:ext>
            </a:extLst>
          </p:cNvPr>
          <p:cNvSpPr/>
          <p:nvPr/>
        </p:nvSpPr>
        <p:spPr>
          <a:xfrm>
            <a:off x="3449634" y="3982390"/>
            <a:ext cx="822552" cy="151263"/>
          </a:xfrm>
          <a:prstGeom prst="round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51E5D320-481B-4BE7-BEF7-12B2A7152463}"/>
              </a:ext>
            </a:extLst>
          </p:cNvPr>
          <p:cNvSpPr/>
          <p:nvPr/>
        </p:nvSpPr>
        <p:spPr>
          <a:xfrm>
            <a:off x="3265833" y="3566855"/>
            <a:ext cx="315567" cy="190291"/>
          </a:xfrm>
          <a:prstGeom prst="round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7E5C1F91-D327-43CD-83B7-BB3A224125AE}"/>
              </a:ext>
            </a:extLst>
          </p:cNvPr>
          <p:cNvSpPr/>
          <p:nvPr/>
        </p:nvSpPr>
        <p:spPr>
          <a:xfrm>
            <a:off x="2944777" y="4158470"/>
            <a:ext cx="377543" cy="190291"/>
          </a:xfrm>
          <a:prstGeom prst="round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D9DEA1D4-6951-4A89-A911-EC2F7D2B4CB9}"/>
              </a:ext>
            </a:extLst>
          </p:cNvPr>
          <p:cNvCxnSpPr>
            <a:cxnSpLocks/>
            <a:stCxn id="30" idx="0"/>
            <a:endCxn id="35" idx="2"/>
          </p:cNvCxnSpPr>
          <p:nvPr/>
        </p:nvCxnSpPr>
        <p:spPr>
          <a:xfrm rot="16200000" flipV="1">
            <a:off x="3529642" y="3651121"/>
            <a:ext cx="225244" cy="4372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2CD3B095-7A81-44AB-9762-96C66742452A}"/>
              </a:ext>
            </a:extLst>
          </p:cNvPr>
          <p:cNvSpPr/>
          <p:nvPr/>
        </p:nvSpPr>
        <p:spPr>
          <a:xfrm>
            <a:off x="0" y="6136411"/>
            <a:ext cx="414242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C-rate : </a:t>
            </a:r>
            <a:r>
              <a:rPr lang="en-US" altLang="ko-KR" sz="1200" dirty="0"/>
              <a:t>if 1 C </a:t>
            </a:r>
            <a:r>
              <a:rPr lang="ko-KR" altLang="en-US" sz="1200" dirty="0"/>
              <a:t>→ </a:t>
            </a:r>
            <a:r>
              <a:rPr lang="en-US" altLang="ko-KR" sz="1200" dirty="0"/>
              <a:t>1h (discharging/charging)</a:t>
            </a:r>
          </a:p>
        </p:txBody>
      </p:sp>
      <p:sp>
        <p:nvSpPr>
          <p:cNvPr id="44" name="TextBox 43">
            <a:extLst>
              <a:ext uri="{FF2B5EF4-FFF2-40B4-BE49-F238E27FC236}">
                <a16:creationId xmlns:a16="http://schemas.microsoft.com/office/drawing/2014/main" id="{526110AC-E424-4ABC-ABFE-32932B7F2A39}"/>
              </a:ext>
            </a:extLst>
          </p:cNvPr>
          <p:cNvSpPr txBox="1"/>
          <p:nvPr/>
        </p:nvSpPr>
        <p:spPr>
          <a:xfrm>
            <a:off x="3430026" y="3346659"/>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506</a:t>
            </a:r>
            <a:endParaRPr lang="ko-KR" altLang="en-US" sz="1000" b="1" dirty="0">
              <a:solidFill>
                <a:srgbClr val="FF0000"/>
              </a:solidFill>
            </a:endParaRPr>
          </a:p>
        </p:txBody>
      </p:sp>
      <p:cxnSp>
        <p:nvCxnSpPr>
          <p:cNvPr id="45" name="직선 화살표 연결선 44">
            <a:extLst>
              <a:ext uri="{FF2B5EF4-FFF2-40B4-BE49-F238E27FC236}">
                <a16:creationId xmlns:a16="http://schemas.microsoft.com/office/drawing/2014/main" id="{33BC3E97-ABD4-4E7F-8887-D8721C01BE10}"/>
              </a:ext>
            </a:extLst>
          </p:cNvPr>
          <p:cNvCxnSpPr>
            <a:cxnSpLocks/>
            <a:stCxn id="44" idx="0"/>
          </p:cNvCxnSpPr>
          <p:nvPr/>
        </p:nvCxnSpPr>
        <p:spPr>
          <a:xfrm flipH="1" flipV="1">
            <a:off x="3634265" y="2925795"/>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BE512B3-B299-4917-A294-1E86665FF0A6}"/>
              </a:ext>
            </a:extLst>
          </p:cNvPr>
          <p:cNvSpPr txBox="1"/>
          <p:nvPr/>
        </p:nvSpPr>
        <p:spPr>
          <a:xfrm>
            <a:off x="4798624" y="1815915"/>
            <a:ext cx="2662880" cy="307777"/>
          </a:xfrm>
          <a:prstGeom prst="rect">
            <a:avLst/>
          </a:prstGeom>
          <a:noFill/>
        </p:spPr>
        <p:txBody>
          <a:bodyPr wrap="square">
            <a:spAutoFit/>
          </a:bodyPr>
          <a:lstStyle/>
          <a:p>
            <a:r>
              <a:rPr lang="en-US" altLang="ko-KR" sz="1400" b="1" dirty="0"/>
              <a:t>Error</a:t>
            </a:r>
            <a:endParaRPr lang="ko-KR" altLang="en-US" sz="1400" b="1" dirty="0"/>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F7D5C3E0-4F67-4C0C-9C2F-A5EC696C6B7C}"/>
                  </a:ext>
                </a:extLst>
              </p:cNvPr>
              <p:cNvSpPr txBox="1"/>
              <p:nvPr/>
            </p:nvSpPr>
            <p:spPr>
              <a:xfrm>
                <a:off x="5223323" y="2228802"/>
                <a:ext cx="2971391"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1200" b="1" i="1" smtClean="0">
                          <a:solidFill>
                            <a:srgbClr val="0000FF"/>
                          </a:solidFill>
                          <a:latin typeface="Cambria Math" panose="02040503050406030204" pitchFamily="18" charset="0"/>
                        </a:rPr>
                        <m:t>𝒇𝒂𝒊𝒍𝒖𝒆𝒓</m:t>
                      </m:r>
                      <m:r>
                        <a:rPr lang="en-US" altLang="ko-KR" sz="1200" b="1" i="1" smtClean="0">
                          <a:solidFill>
                            <a:srgbClr val="0000FF"/>
                          </a:solidFill>
                          <a:latin typeface="Cambria Math" panose="02040503050406030204" pitchFamily="18" charset="0"/>
                        </a:rPr>
                        <m:t> </m:t>
                      </m:r>
                      <m:r>
                        <a:rPr lang="en-US" altLang="ko-KR" sz="1200" b="1" i="1">
                          <a:solidFill>
                            <a:srgbClr val="0000FF"/>
                          </a:solidFill>
                          <a:latin typeface="Cambria Math" panose="02040503050406030204" pitchFamily="18" charset="0"/>
                        </a:rPr>
                        <m:t>𝒓𝒆𝒂𝒍</m:t>
                      </m:r>
                      <m:r>
                        <a:rPr lang="en-US" altLang="ko-KR" sz="1200" b="1" i="1">
                          <a:solidFill>
                            <a:srgbClr val="0000FF"/>
                          </a:solidFill>
                          <a:latin typeface="Cambria Math" panose="02040503050406030204" pitchFamily="18" charset="0"/>
                        </a:rPr>
                        <m:t> </m:t>
                      </m:r>
                      <m:r>
                        <a:rPr lang="en-US" altLang="ko-KR" sz="1200" b="1" i="1">
                          <a:solidFill>
                            <a:srgbClr val="0000FF"/>
                          </a:solidFill>
                          <a:latin typeface="Cambria Math" panose="02040503050406030204" pitchFamily="18" charset="0"/>
                        </a:rPr>
                        <m:t>𝒗𝒂𝒍𝒖𝒆</m:t>
                      </m:r>
                      <m:r>
                        <a:rPr lang="en-US" altLang="ko-KR" sz="1200" b="1" i="1">
                          <a:latin typeface="Cambria Math" panose="02040503050406030204" pitchFamily="18" charset="0"/>
                        </a:rPr>
                        <m:t>−</m:t>
                      </m:r>
                      <m:r>
                        <a:rPr lang="en-US" altLang="ko-KR" sz="1200" b="1" i="1" smtClean="0">
                          <a:solidFill>
                            <a:srgbClr val="FF0000"/>
                          </a:solidFill>
                          <a:latin typeface="Cambria Math" panose="02040503050406030204" pitchFamily="18" charset="0"/>
                        </a:rPr>
                        <m:t>𝒑𝒓𝒆𝒅𝒊𝒄𝒕𝒆𝒅</m:t>
                      </m:r>
                      <m:r>
                        <a:rPr lang="en-US" altLang="ko-KR" sz="1200" b="1" i="1" smtClean="0">
                          <a:solidFill>
                            <a:srgbClr val="FF0000"/>
                          </a:solidFill>
                          <a:latin typeface="Cambria Math" panose="02040503050406030204" pitchFamily="18" charset="0"/>
                        </a:rPr>
                        <m:t> </m:t>
                      </m:r>
                      <m:r>
                        <a:rPr lang="en-US" altLang="ko-KR" sz="1200" b="1" i="1" smtClean="0">
                          <a:solidFill>
                            <a:srgbClr val="FF0000"/>
                          </a:solidFill>
                          <a:latin typeface="Cambria Math" panose="02040503050406030204" pitchFamily="18" charset="0"/>
                        </a:rPr>
                        <m:t>𝒇𝒂𝒊𝒍𝒖𝒆𝒓</m:t>
                      </m:r>
                    </m:oMath>
                  </m:oMathPara>
                </a14:m>
                <a:endParaRPr lang="ko-KR" altLang="en-US" sz="1200" b="1" dirty="0">
                  <a:solidFill>
                    <a:schemeClr val="tx1"/>
                  </a:solidFill>
                </a:endParaRPr>
              </a:p>
            </p:txBody>
          </p:sp>
        </mc:Choice>
        <mc:Fallback>
          <p:sp>
            <p:nvSpPr>
              <p:cNvPr id="47" name="TextBox 46">
                <a:extLst>
                  <a:ext uri="{FF2B5EF4-FFF2-40B4-BE49-F238E27FC236}">
                    <a16:creationId xmlns:a16="http://schemas.microsoft.com/office/drawing/2014/main" id="{F7D5C3E0-4F67-4C0C-9C2F-A5EC696C6B7C}"/>
                  </a:ext>
                </a:extLst>
              </p:cNvPr>
              <p:cNvSpPr txBox="1">
                <a:spLocks noRot="1" noChangeAspect="1" noMove="1" noResize="1" noEditPoints="1" noAdjustHandles="1" noChangeArrowheads="1" noChangeShapeType="1" noTextEdit="1"/>
              </p:cNvSpPr>
              <p:nvPr/>
            </p:nvSpPr>
            <p:spPr>
              <a:xfrm>
                <a:off x="5223323" y="2228802"/>
                <a:ext cx="2971391" cy="184666"/>
              </a:xfrm>
              <a:prstGeom prst="rect">
                <a:avLst/>
              </a:prstGeom>
              <a:blipFill>
                <a:blip r:embed="rId9"/>
                <a:stretch>
                  <a:fillRect l="-1232" t="-6667" r="-1027" b="-3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3740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C9D2A88B-7C45-487C-BA17-D500EA659275}"/>
              </a:ext>
            </a:extLst>
          </p:cNvPr>
          <p:cNvPicPr>
            <a:picLocks noChangeAspect="1"/>
          </p:cNvPicPr>
          <p:nvPr/>
        </p:nvPicPr>
        <p:blipFill>
          <a:blip r:embed="rId3"/>
          <a:stretch>
            <a:fillRect/>
          </a:stretch>
        </p:blipFill>
        <p:spPr>
          <a:xfrm>
            <a:off x="252225" y="1801470"/>
            <a:ext cx="4141359" cy="4252117"/>
          </a:xfrm>
          <a:prstGeom prst="rect">
            <a:avLst/>
          </a:prstGeom>
        </p:spPr>
      </p:pic>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Results and discussion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34777" y="1390179"/>
            <a:ext cx="8855935" cy="338554"/>
          </a:xfrm>
          <a:prstGeom prst="rect">
            <a:avLst/>
          </a:prstGeom>
          <a:noFill/>
        </p:spPr>
        <p:txBody>
          <a:bodyPr wrap="square">
            <a:spAutoFit/>
          </a:bodyPr>
          <a:lstStyle/>
          <a:p>
            <a:pPr marL="342900" indent="-342900">
              <a:buFont typeface="+mj-lt"/>
              <a:buAutoNum type="alphaUcPeriod" startAt="2"/>
            </a:pPr>
            <a:r>
              <a:rPr lang="en-US" altLang="ko-KR" sz="1600" b="1" dirty="0"/>
              <a:t>RUL Prediction Without Offline Training Data (cell</a:t>
            </a:r>
            <a:r>
              <a:rPr lang="ko-KR" altLang="en-US" sz="1600" b="1" dirty="0"/>
              <a:t> </a:t>
            </a:r>
            <a:r>
              <a:rPr lang="en-US" altLang="ko-KR" sz="1600" b="1" dirty="0"/>
              <a:t>2, 3)</a:t>
            </a:r>
          </a:p>
        </p:txBody>
      </p:sp>
      <p:sp>
        <p:nvSpPr>
          <p:cNvPr id="5" name="TextBox 4">
            <a:extLst>
              <a:ext uri="{FF2B5EF4-FFF2-40B4-BE49-F238E27FC236}">
                <a16:creationId xmlns:a16="http://schemas.microsoft.com/office/drawing/2014/main" id="{14DC7C69-B05B-4EE0-8697-BBDD3AAFD025}"/>
              </a:ext>
            </a:extLst>
          </p:cNvPr>
          <p:cNvSpPr txBox="1"/>
          <p:nvPr/>
        </p:nvSpPr>
        <p:spPr>
          <a:xfrm>
            <a:off x="859994" y="2849165"/>
            <a:ext cx="478535" cy="261610"/>
          </a:xfrm>
          <a:prstGeom prst="rect">
            <a:avLst/>
          </a:prstGeom>
          <a:noFill/>
        </p:spPr>
        <p:txBody>
          <a:bodyPr wrap="square" rtlCol="0">
            <a:spAutoFit/>
          </a:bodyPr>
          <a:lstStyle/>
          <a:p>
            <a:pPr algn="ctr"/>
            <a:r>
              <a:rPr lang="en-US" altLang="ko-KR" sz="1100" b="1" dirty="0">
                <a:solidFill>
                  <a:srgbClr val="FF0000"/>
                </a:solidFill>
              </a:rPr>
              <a:t>50%</a:t>
            </a:r>
            <a:endParaRPr lang="ko-KR" altLang="en-US" sz="1100" b="1" dirty="0">
              <a:solidFill>
                <a:srgbClr val="FF0000"/>
              </a:solidFill>
            </a:endParaRPr>
          </a:p>
        </p:txBody>
      </p:sp>
      <p:sp>
        <p:nvSpPr>
          <p:cNvPr id="13" name="TextBox 12">
            <a:extLst>
              <a:ext uri="{FF2B5EF4-FFF2-40B4-BE49-F238E27FC236}">
                <a16:creationId xmlns:a16="http://schemas.microsoft.com/office/drawing/2014/main" id="{3363E0A5-7A0A-4C63-9BE7-C06B5EB46077}"/>
              </a:ext>
            </a:extLst>
          </p:cNvPr>
          <p:cNvSpPr txBox="1"/>
          <p:nvPr/>
        </p:nvSpPr>
        <p:spPr>
          <a:xfrm>
            <a:off x="2894280" y="2849165"/>
            <a:ext cx="478535" cy="261610"/>
          </a:xfrm>
          <a:prstGeom prst="rect">
            <a:avLst/>
          </a:prstGeom>
          <a:noFill/>
        </p:spPr>
        <p:txBody>
          <a:bodyPr wrap="square" rtlCol="0">
            <a:spAutoFit/>
          </a:bodyPr>
          <a:lstStyle/>
          <a:p>
            <a:pPr algn="ctr"/>
            <a:r>
              <a:rPr lang="en-US" altLang="ko-KR" sz="1100" b="1" dirty="0">
                <a:solidFill>
                  <a:srgbClr val="FF0000"/>
                </a:solidFill>
              </a:rPr>
              <a:t>70%</a:t>
            </a:r>
            <a:endParaRPr lang="ko-KR" altLang="en-US" sz="1100" b="1" dirty="0">
              <a:solidFill>
                <a:srgbClr val="FF0000"/>
              </a:solidFill>
            </a:endParaRPr>
          </a:p>
        </p:txBody>
      </p:sp>
      <p:pic>
        <p:nvPicPr>
          <p:cNvPr id="9" name="그림 8">
            <a:extLst>
              <a:ext uri="{FF2B5EF4-FFF2-40B4-BE49-F238E27FC236}">
                <a16:creationId xmlns:a16="http://schemas.microsoft.com/office/drawing/2014/main" id="{A9A8FFA9-2BFE-4BBB-92CE-18BA90E1176B}"/>
              </a:ext>
            </a:extLst>
          </p:cNvPr>
          <p:cNvPicPr>
            <a:picLocks noChangeAspect="1"/>
          </p:cNvPicPr>
          <p:nvPr/>
        </p:nvPicPr>
        <p:blipFill>
          <a:blip r:embed="rId4"/>
          <a:stretch>
            <a:fillRect/>
          </a:stretch>
        </p:blipFill>
        <p:spPr>
          <a:xfrm>
            <a:off x="4683143" y="1744723"/>
            <a:ext cx="4141359" cy="2248724"/>
          </a:xfrm>
          <a:prstGeom prst="rect">
            <a:avLst/>
          </a:prstGeom>
        </p:spPr>
      </p:pic>
      <p:pic>
        <p:nvPicPr>
          <p:cNvPr id="17" name="그림 16">
            <a:extLst>
              <a:ext uri="{FF2B5EF4-FFF2-40B4-BE49-F238E27FC236}">
                <a16:creationId xmlns:a16="http://schemas.microsoft.com/office/drawing/2014/main" id="{32609447-9441-42E4-A024-91CFD43AD3D7}"/>
              </a:ext>
            </a:extLst>
          </p:cNvPr>
          <p:cNvPicPr>
            <a:picLocks noChangeAspect="1"/>
          </p:cNvPicPr>
          <p:nvPr/>
        </p:nvPicPr>
        <p:blipFill>
          <a:blip r:embed="rId5"/>
          <a:stretch>
            <a:fillRect/>
          </a:stretch>
        </p:blipFill>
        <p:spPr>
          <a:xfrm>
            <a:off x="4736606" y="4022204"/>
            <a:ext cx="3947040" cy="1971139"/>
          </a:xfrm>
          <a:prstGeom prst="rect">
            <a:avLst/>
          </a:prstGeom>
        </p:spPr>
      </p:pic>
      <p:cxnSp>
        <p:nvCxnSpPr>
          <p:cNvPr id="22" name="직선 연결선 21">
            <a:extLst>
              <a:ext uri="{FF2B5EF4-FFF2-40B4-BE49-F238E27FC236}">
                <a16:creationId xmlns:a16="http://schemas.microsoft.com/office/drawing/2014/main" id="{3F19EF37-4FF7-4723-8161-BE01FAE6FAE2}"/>
              </a:ext>
            </a:extLst>
          </p:cNvPr>
          <p:cNvCxnSpPr>
            <a:cxnSpLocks/>
          </p:cNvCxnSpPr>
          <p:nvPr/>
        </p:nvCxnSpPr>
        <p:spPr>
          <a:xfrm>
            <a:off x="4544933" y="1847719"/>
            <a:ext cx="0" cy="41456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BE7E1838-CFFC-4F9C-B667-95ECB78E2B61}"/>
              </a:ext>
            </a:extLst>
          </p:cNvPr>
          <p:cNvPicPr>
            <a:picLocks noChangeAspect="1"/>
          </p:cNvPicPr>
          <p:nvPr/>
        </p:nvPicPr>
        <p:blipFill>
          <a:blip r:embed="rId6"/>
          <a:stretch>
            <a:fillRect/>
          </a:stretch>
        </p:blipFill>
        <p:spPr>
          <a:xfrm>
            <a:off x="3446436" y="3975574"/>
            <a:ext cx="823031" cy="182896"/>
          </a:xfrm>
          <a:prstGeom prst="rect">
            <a:avLst/>
          </a:prstGeom>
        </p:spPr>
      </p:pic>
      <p:sp>
        <p:nvSpPr>
          <p:cNvPr id="27" name="사각형: 둥근 모서리 26">
            <a:extLst>
              <a:ext uri="{FF2B5EF4-FFF2-40B4-BE49-F238E27FC236}">
                <a16:creationId xmlns:a16="http://schemas.microsoft.com/office/drawing/2014/main" id="{2CE9EBEC-2919-462C-9A3C-CD3938F0E23B}"/>
              </a:ext>
            </a:extLst>
          </p:cNvPr>
          <p:cNvSpPr/>
          <p:nvPr/>
        </p:nvSpPr>
        <p:spPr>
          <a:xfrm>
            <a:off x="3449634" y="3982390"/>
            <a:ext cx="822552" cy="151263"/>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568C955D-156D-458B-AA1A-21D35B122370}"/>
              </a:ext>
            </a:extLst>
          </p:cNvPr>
          <p:cNvSpPr/>
          <p:nvPr/>
        </p:nvSpPr>
        <p:spPr>
          <a:xfrm>
            <a:off x="3265833" y="3566855"/>
            <a:ext cx="315567" cy="190291"/>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EF045ED2-CCF6-464C-85D6-913C3C2B5D08}"/>
              </a:ext>
            </a:extLst>
          </p:cNvPr>
          <p:cNvSpPr/>
          <p:nvPr/>
        </p:nvSpPr>
        <p:spPr>
          <a:xfrm>
            <a:off x="2944777" y="4158470"/>
            <a:ext cx="377543" cy="190291"/>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연결선: 꺾임 29">
            <a:extLst>
              <a:ext uri="{FF2B5EF4-FFF2-40B4-BE49-F238E27FC236}">
                <a16:creationId xmlns:a16="http://schemas.microsoft.com/office/drawing/2014/main" id="{3087F32D-F500-41A5-9748-EF9E387D46D6}"/>
              </a:ext>
            </a:extLst>
          </p:cNvPr>
          <p:cNvCxnSpPr>
            <a:cxnSpLocks/>
            <a:stCxn id="27" idx="0"/>
            <a:endCxn id="28" idx="2"/>
          </p:cNvCxnSpPr>
          <p:nvPr/>
        </p:nvCxnSpPr>
        <p:spPr>
          <a:xfrm rot="16200000" flipV="1">
            <a:off x="3529642" y="3651121"/>
            <a:ext cx="225244" cy="437293"/>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사각형: 둥근 모서리 32">
            <a:extLst>
              <a:ext uri="{FF2B5EF4-FFF2-40B4-BE49-F238E27FC236}">
                <a16:creationId xmlns:a16="http://schemas.microsoft.com/office/drawing/2014/main" id="{AC354725-FFA3-4D88-AF75-B9EB1820E4AF}"/>
              </a:ext>
            </a:extLst>
          </p:cNvPr>
          <p:cNvSpPr/>
          <p:nvPr/>
        </p:nvSpPr>
        <p:spPr>
          <a:xfrm>
            <a:off x="7718087" y="3622764"/>
            <a:ext cx="315567" cy="190291"/>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E92A5C66-14F2-4F3E-83C9-9C3ABC549F16}"/>
              </a:ext>
            </a:extLst>
          </p:cNvPr>
          <p:cNvSpPr/>
          <p:nvPr/>
        </p:nvSpPr>
        <p:spPr>
          <a:xfrm>
            <a:off x="7322565" y="4189562"/>
            <a:ext cx="377543" cy="190291"/>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연결선: 꺾임 34">
            <a:extLst>
              <a:ext uri="{FF2B5EF4-FFF2-40B4-BE49-F238E27FC236}">
                <a16:creationId xmlns:a16="http://schemas.microsoft.com/office/drawing/2014/main" id="{F06ED1CA-58D7-4688-8451-DB3427AD0CCF}"/>
              </a:ext>
            </a:extLst>
          </p:cNvPr>
          <p:cNvCxnSpPr>
            <a:cxnSpLocks/>
            <a:stCxn id="32" idx="0"/>
            <a:endCxn id="33" idx="2"/>
          </p:cNvCxnSpPr>
          <p:nvPr/>
        </p:nvCxnSpPr>
        <p:spPr>
          <a:xfrm rot="16200000" flipV="1">
            <a:off x="7981896" y="3707030"/>
            <a:ext cx="225244" cy="437293"/>
          </a:xfrm>
          <a:prstGeom prst="bentConnector3">
            <a:avLst>
              <a:gd name="adj1" fmla="val 50000"/>
            </a:avLst>
          </a:prstGeom>
          <a:ln>
            <a:noFill/>
            <a:tailEnd type="triangle"/>
          </a:ln>
        </p:spPr>
        <p:style>
          <a:lnRef idx="1">
            <a:schemeClr val="accent1"/>
          </a:lnRef>
          <a:fillRef idx="0">
            <a:schemeClr val="accent1"/>
          </a:fillRef>
          <a:effectRef idx="0">
            <a:schemeClr val="accent1"/>
          </a:effectRef>
          <a:fontRef idx="minor">
            <a:schemeClr val="tx1"/>
          </a:fontRef>
        </p:style>
      </p:cxnSp>
      <p:pic>
        <p:nvPicPr>
          <p:cNvPr id="36" name="그림 35">
            <a:extLst>
              <a:ext uri="{FF2B5EF4-FFF2-40B4-BE49-F238E27FC236}">
                <a16:creationId xmlns:a16="http://schemas.microsoft.com/office/drawing/2014/main" id="{46C328B7-AD43-41DD-BD9A-DE3BCA070B51}"/>
              </a:ext>
            </a:extLst>
          </p:cNvPr>
          <p:cNvPicPr>
            <a:picLocks noChangeAspect="1"/>
          </p:cNvPicPr>
          <p:nvPr/>
        </p:nvPicPr>
        <p:blipFill>
          <a:blip r:embed="rId7"/>
          <a:stretch>
            <a:fillRect/>
          </a:stretch>
        </p:blipFill>
        <p:spPr>
          <a:xfrm>
            <a:off x="7921580" y="4034608"/>
            <a:ext cx="762066" cy="160034"/>
          </a:xfrm>
          <a:prstGeom prst="rect">
            <a:avLst/>
          </a:prstGeom>
        </p:spPr>
      </p:pic>
      <p:sp>
        <p:nvSpPr>
          <p:cNvPr id="32" name="사각형: 둥근 모서리 31">
            <a:extLst>
              <a:ext uri="{FF2B5EF4-FFF2-40B4-BE49-F238E27FC236}">
                <a16:creationId xmlns:a16="http://schemas.microsoft.com/office/drawing/2014/main" id="{92EF6B20-4B26-43AC-87F6-60E14C9F037B}"/>
              </a:ext>
            </a:extLst>
          </p:cNvPr>
          <p:cNvSpPr/>
          <p:nvPr/>
        </p:nvSpPr>
        <p:spPr>
          <a:xfrm>
            <a:off x="7901888" y="4038299"/>
            <a:ext cx="822552" cy="151263"/>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연결선: 꺾임 36">
            <a:extLst>
              <a:ext uri="{FF2B5EF4-FFF2-40B4-BE49-F238E27FC236}">
                <a16:creationId xmlns:a16="http://schemas.microsoft.com/office/drawing/2014/main" id="{112E22EE-009A-4E0A-B783-D3C0F205FC81}"/>
              </a:ext>
            </a:extLst>
          </p:cNvPr>
          <p:cNvCxnSpPr>
            <a:cxnSpLocks/>
            <a:stCxn id="32" idx="0"/>
            <a:endCxn id="33" idx="2"/>
          </p:cNvCxnSpPr>
          <p:nvPr/>
        </p:nvCxnSpPr>
        <p:spPr>
          <a:xfrm rot="16200000" flipV="1">
            <a:off x="7981896" y="3707030"/>
            <a:ext cx="225244" cy="437293"/>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A006AA8-8B87-4F1C-95BD-8338A8BA5970}"/>
              </a:ext>
            </a:extLst>
          </p:cNvPr>
          <p:cNvSpPr txBox="1"/>
          <p:nvPr/>
        </p:nvSpPr>
        <p:spPr>
          <a:xfrm>
            <a:off x="3630168" y="3327429"/>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571</a:t>
            </a:r>
            <a:endParaRPr lang="ko-KR" altLang="en-US" sz="1000" b="1" dirty="0">
              <a:solidFill>
                <a:srgbClr val="FF0000"/>
              </a:solidFill>
            </a:endParaRPr>
          </a:p>
        </p:txBody>
      </p:sp>
      <p:cxnSp>
        <p:nvCxnSpPr>
          <p:cNvPr id="41" name="직선 화살표 연결선 40">
            <a:extLst>
              <a:ext uri="{FF2B5EF4-FFF2-40B4-BE49-F238E27FC236}">
                <a16:creationId xmlns:a16="http://schemas.microsoft.com/office/drawing/2014/main" id="{97B5FC7C-96BF-4B67-8CD0-F784C3CF4D8B}"/>
              </a:ext>
            </a:extLst>
          </p:cNvPr>
          <p:cNvCxnSpPr>
            <a:cxnSpLocks/>
            <a:stCxn id="40" idx="0"/>
          </p:cNvCxnSpPr>
          <p:nvPr/>
        </p:nvCxnSpPr>
        <p:spPr>
          <a:xfrm flipH="1" flipV="1">
            <a:off x="3834407" y="2906565"/>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B21AE8-B6DB-4F1D-984C-52DA5AF8651E}"/>
              </a:ext>
            </a:extLst>
          </p:cNvPr>
          <p:cNvSpPr txBox="1"/>
          <p:nvPr/>
        </p:nvSpPr>
        <p:spPr>
          <a:xfrm>
            <a:off x="8070230" y="3303045"/>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578</a:t>
            </a:r>
            <a:endParaRPr lang="ko-KR" altLang="en-US" sz="1000" b="1" dirty="0">
              <a:solidFill>
                <a:srgbClr val="FF0000"/>
              </a:solidFill>
            </a:endParaRPr>
          </a:p>
        </p:txBody>
      </p:sp>
      <p:cxnSp>
        <p:nvCxnSpPr>
          <p:cNvPr id="43" name="직선 화살표 연결선 42">
            <a:extLst>
              <a:ext uri="{FF2B5EF4-FFF2-40B4-BE49-F238E27FC236}">
                <a16:creationId xmlns:a16="http://schemas.microsoft.com/office/drawing/2014/main" id="{39D19803-1F55-44DF-830F-302974CC8F97}"/>
              </a:ext>
            </a:extLst>
          </p:cNvPr>
          <p:cNvCxnSpPr>
            <a:cxnSpLocks/>
            <a:stCxn id="42" idx="0"/>
          </p:cNvCxnSpPr>
          <p:nvPr/>
        </p:nvCxnSpPr>
        <p:spPr>
          <a:xfrm flipH="1" flipV="1">
            <a:off x="8274469" y="2882181"/>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01A29A-87D7-46AC-8879-57707C589243}"/>
              </a:ext>
            </a:extLst>
          </p:cNvPr>
          <p:cNvSpPr txBox="1"/>
          <p:nvPr/>
        </p:nvSpPr>
        <p:spPr>
          <a:xfrm>
            <a:off x="5266704" y="2822201"/>
            <a:ext cx="478535" cy="261610"/>
          </a:xfrm>
          <a:prstGeom prst="rect">
            <a:avLst/>
          </a:prstGeom>
          <a:noFill/>
        </p:spPr>
        <p:txBody>
          <a:bodyPr wrap="square" rtlCol="0">
            <a:spAutoFit/>
          </a:bodyPr>
          <a:lstStyle/>
          <a:p>
            <a:pPr algn="ctr"/>
            <a:r>
              <a:rPr lang="en-US" altLang="ko-KR" sz="1100" b="1" dirty="0">
                <a:solidFill>
                  <a:srgbClr val="FF0000"/>
                </a:solidFill>
              </a:rPr>
              <a:t>50%</a:t>
            </a:r>
            <a:endParaRPr lang="ko-KR" altLang="en-US" sz="1100" b="1" dirty="0">
              <a:solidFill>
                <a:srgbClr val="FF0000"/>
              </a:solidFill>
            </a:endParaRPr>
          </a:p>
        </p:txBody>
      </p:sp>
      <p:sp>
        <p:nvSpPr>
          <p:cNvPr id="46" name="TextBox 45">
            <a:extLst>
              <a:ext uri="{FF2B5EF4-FFF2-40B4-BE49-F238E27FC236}">
                <a16:creationId xmlns:a16="http://schemas.microsoft.com/office/drawing/2014/main" id="{C2C1044A-6F9C-4056-8D85-F9D67ABB6301}"/>
              </a:ext>
            </a:extLst>
          </p:cNvPr>
          <p:cNvSpPr txBox="1"/>
          <p:nvPr/>
        </p:nvSpPr>
        <p:spPr>
          <a:xfrm>
            <a:off x="7272068" y="2826007"/>
            <a:ext cx="478535" cy="261610"/>
          </a:xfrm>
          <a:prstGeom prst="rect">
            <a:avLst/>
          </a:prstGeom>
          <a:noFill/>
        </p:spPr>
        <p:txBody>
          <a:bodyPr wrap="square" rtlCol="0">
            <a:spAutoFit/>
          </a:bodyPr>
          <a:lstStyle/>
          <a:p>
            <a:pPr algn="ctr"/>
            <a:r>
              <a:rPr lang="en-US" altLang="ko-KR" sz="1100" b="1" dirty="0">
                <a:solidFill>
                  <a:srgbClr val="FF0000"/>
                </a:solidFill>
              </a:rPr>
              <a:t>70%</a:t>
            </a:r>
            <a:endParaRPr lang="ko-KR" altLang="en-US" sz="1100" b="1" dirty="0">
              <a:solidFill>
                <a:srgbClr val="FF0000"/>
              </a:solidFill>
            </a:endParaRPr>
          </a:p>
        </p:txBody>
      </p:sp>
    </p:spTree>
    <p:extLst>
      <p:ext uri="{BB962C8B-B14F-4D97-AF65-F5344CB8AC3E}">
        <p14:creationId xmlns:p14="http://schemas.microsoft.com/office/powerpoint/2010/main" val="138410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4379927C-7B64-4F88-80E7-E0C28A7FFAC1}"/>
              </a:ext>
            </a:extLst>
          </p:cNvPr>
          <p:cNvPicPr>
            <a:picLocks noChangeAspect="1"/>
          </p:cNvPicPr>
          <p:nvPr/>
        </p:nvPicPr>
        <p:blipFill>
          <a:blip r:embed="rId3"/>
          <a:stretch>
            <a:fillRect/>
          </a:stretch>
        </p:blipFill>
        <p:spPr>
          <a:xfrm>
            <a:off x="432964" y="4087113"/>
            <a:ext cx="3703124" cy="1829361"/>
          </a:xfrm>
          <a:prstGeom prst="rect">
            <a:avLst/>
          </a:prstGeom>
        </p:spPr>
      </p:pic>
      <p:pic>
        <p:nvPicPr>
          <p:cNvPr id="4" name="그림 3">
            <a:extLst>
              <a:ext uri="{FF2B5EF4-FFF2-40B4-BE49-F238E27FC236}">
                <a16:creationId xmlns:a16="http://schemas.microsoft.com/office/drawing/2014/main" id="{0C413724-431A-4B26-AB11-9C1632E63C6B}"/>
              </a:ext>
            </a:extLst>
          </p:cNvPr>
          <p:cNvPicPr>
            <a:picLocks noChangeAspect="1"/>
          </p:cNvPicPr>
          <p:nvPr/>
        </p:nvPicPr>
        <p:blipFill>
          <a:blip r:embed="rId4"/>
          <a:stretch>
            <a:fillRect/>
          </a:stretch>
        </p:blipFill>
        <p:spPr>
          <a:xfrm>
            <a:off x="352760" y="1762505"/>
            <a:ext cx="3940288" cy="2265666"/>
          </a:xfrm>
          <a:prstGeom prst="rect">
            <a:avLst/>
          </a:prstGeom>
        </p:spPr>
      </p:pic>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Results and discussion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2"/>
            </a:pPr>
            <a:r>
              <a:rPr lang="en-US" altLang="ko-KR" sz="1600" b="1" dirty="0"/>
              <a:t>RUL Prediction Without Offline Training Data (cell</a:t>
            </a:r>
            <a:r>
              <a:rPr lang="ko-KR" altLang="en-US" sz="1600" b="1" dirty="0"/>
              <a:t> </a:t>
            </a:r>
            <a:r>
              <a:rPr lang="en-US" altLang="ko-KR" sz="1600" b="1" dirty="0"/>
              <a:t>4)</a:t>
            </a:r>
          </a:p>
        </p:txBody>
      </p:sp>
      <p:sp>
        <p:nvSpPr>
          <p:cNvPr id="5" name="TextBox 4">
            <a:extLst>
              <a:ext uri="{FF2B5EF4-FFF2-40B4-BE49-F238E27FC236}">
                <a16:creationId xmlns:a16="http://schemas.microsoft.com/office/drawing/2014/main" id="{14DC7C69-B05B-4EE0-8697-BBDD3AAFD025}"/>
              </a:ext>
            </a:extLst>
          </p:cNvPr>
          <p:cNvSpPr txBox="1"/>
          <p:nvPr/>
        </p:nvSpPr>
        <p:spPr>
          <a:xfrm>
            <a:off x="856069" y="2434409"/>
            <a:ext cx="478535" cy="261610"/>
          </a:xfrm>
          <a:prstGeom prst="rect">
            <a:avLst/>
          </a:prstGeom>
          <a:noFill/>
        </p:spPr>
        <p:txBody>
          <a:bodyPr wrap="square" rtlCol="0">
            <a:spAutoFit/>
          </a:bodyPr>
          <a:lstStyle/>
          <a:p>
            <a:pPr algn="ctr"/>
            <a:r>
              <a:rPr lang="en-US" altLang="ko-KR" sz="1100" b="1" dirty="0">
                <a:solidFill>
                  <a:srgbClr val="FF0000"/>
                </a:solidFill>
              </a:rPr>
              <a:t>50%</a:t>
            </a:r>
            <a:endParaRPr lang="ko-KR" altLang="en-US" sz="1100" b="1" dirty="0">
              <a:solidFill>
                <a:srgbClr val="FF0000"/>
              </a:solidFill>
            </a:endParaRPr>
          </a:p>
        </p:txBody>
      </p:sp>
      <p:sp>
        <p:nvSpPr>
          <p:cNvPr id="13" name="TextBox 12">
            <a:extLst>
              <a:ext uri="{FF2B5EF4-FFF2-40B4-BE49-F238E27FC236}">
                <a16:creationId xmlns:a16="http://schemas.microsoft.com/office/drawing/2014/main" id="{3363E0A5-7A0A-4C63-9BE7-C06B5EB46077}"/>
              </a:ext>
            </a:extLst>
          </p:cNvPr>
          <p:cNvSpPr txBox="1"/>
          <p:nvPr/>
        </p:nvSpPr>
        <p:spPr>
          <a:xfrm>
            <a:off x="2845655" y="2610934"/>
            <a:ext cx="478535" cy="261610"/>
          </a:xfrm>
          <a:prstGeom prst="rect">
            <a:avLst/>
          </a:prstGeom>
          <a:noFill/>
        </p:spPr>
        <p:txBody>
          <a:bodyPr wrap="square" rtlCol="0">
            <a:spAutoFit/>
          </a:bodyPr>
          <a:lstStyle/>
          <a:p>
            <a:pPr algn="ctr"/>
            <a:r>
              <a:rPr lang="en-US" altLang="ko-KR" sz="1100" b="1" dirty="0">
                <a:solidFill>
                  <a:srgbClr val="FF0000"/>
                </a:solidFill>
              </a:rPr>
              <a:t>70%</a:t>
            </a:r>
            <a:endParaRPr lang="ko-KR" altLang="en-US" sz="1100" b="1" dirty="0">
              <a:solidFill>
                <a:srgbClr val="FF0000"/>
              </a:solidFill>
            </a:endParaRPr>
          </a:p>
        </p:txBody>
      </p:sp>
      <p:sp>
        <p:nvSpPr>
          <p:cNvPr id="28" name="사각형: 둥근 모서리 27">
            <a:extLst>
              <a:ext uri="{FF2B5EF4-FFF2-40B4-BE49-F238E27FC236}">
                <a16:creationId xmlns:a16="http://schemas.microsoft.com/office/drawing/2014/main" id="{568C955D-156D-458B-AA1A-21D35B122370}"/>
              </a:ext>
            </a:extLst>
          </p:cNvPr>
          <p:cNvSpPr/>
          <p:nvPr/>
        </p:nvSpPr>
        <p:spPr>
          <a:xfrm>
            <a:off x="2424585" y="3561005"/>
            <a:ext cx="401543" cy="159968"/>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EF045ED2-CCF6-464C-85D6-913C3C2B5D08}"/>
              </a:ext>
            </a:extLst>
          </p:cNvPr>
          <p:cNvSpPr/>
          <p:nvPr/>
        </p:nvSpPr>
        <p:spPr>
          <a:xfrm>
            <a:off x="2844416" y="4209028"/>
            <a:ext cx="377543" cy="190291"/>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연결선: 꺾임 29">
            <a:extLst>
              <a:ext uri="{FF2B5EF4-FFF2-40B4-BE49-F238E27FC236}">
                <a16:creationId xmlns:a16="http://schemas.microsoft.com/office/drawing/2014/main" id="{3087F32D-F500-41A5-9748-EF9E387D46D6}"/>
              </a:ext>
            </a:extLst>
          </p:cNvPr>
          <p:cNvCxnSpPr>
            <a:cxnSpLocks/>
            <a:stCxn id="27" idx="0"/>
            <a:endCxn id="28" idx="2"/>
          </p:cNvCxnSpPr>
          <p:nvPr/>
        </p:nvCxnSpPr>
        <p:spPr>
          <a:xfrm rot="16200000" flipV="1">
            <a:off x="3147277" y="3199053"/>
            <a:ext cx="301712" cy="1345552"/>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그림 17">
            <a:extLst>
              <a:ext uri="{FF2B5EF4-FFF2-40B4-BE49-F238E27FC236}">
                <a16:creationId xmlns:a16="http://schemas.microsoft.com/office/drawing/2014/main" id="{7863E25C-3523-42F6-A6A2-2FCD70EF82CB}"/>
              </a:ext>
            </a:extLst>
          </p:cNvPr>
          <p:cNvPicPr>
            <a:picLocks noChangeAspect="1"/>
          </p:cNvPicPr>
          <p:nvPr/>
        </p:nvPicPr>
        <p:blipFill>
          <a:blip r:embed="rId5"/>
          <a:stretch>
            <a:fillRect/>
          </a:stretch>
        </p:blipFill>
        <p:spPr>
          <a:xfrm>
            <a:off x="3601307" y="4044742"/>
            <a:ext cx="739204" cy="106689"/>
          </a:xfrm>
          <a:prstGeom prst="rect">
            <a:avLst/>
          </a:prstGeom>
        </p:spPr>
      </p:pic>
      <p:sp>
        <p:nvSpPr>
          <p:cNvPr id="27" name="사각형: 둥근 모서리 26">
            <a:extLst>
              <a:ext uri="{FF2B5EF4-FFF2-40B4-BE49-F238E27FC236}">
                <a16:creationId xmlns:a16="http://schemas.microsoft.com/office/drawing/2014/main" id="{2CE9EBEC-2919-462C-9A3C-CD3938F0E23B}"/>
              </a:ext>
            </a:extLst>
          </p:cNvPr>
          <p:cNvSpPr/>
          <p:nvPr/>
        </p:nvSpPr>
        <p:spPr>
          <a:xfrm>
            <a:off x="3559633" y="4022685"/>
            <a:ext cx="822552" cy="151263"/>
          </a:xfrm>
          <a:prstGeom prst="roundRect">
            <a:avLst/>
          </a:prstGeom>
          <a:solidFill>
            <a:srgbClr val="00B050">
              <a:alpha val="20000"/>
            </a:srgbClr>
          </a:solidFill>
          <a:ln>
            <a:solidFill>
              <a:srgbClr val="92D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A1C7BB1E-0330-4E0E-935F-B4ADC998D1DD}"/>
              </a:ext>
            </a:extLst>
          </p:cNvPr>
          <p:cNvSpPr txBox="1"/>
          <p:nvPr/>
        </p:nvSpPr>
        <p:spPr>
          <a:xfrm>
            <a:off x="3715419" y="3242112"/>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557</a:t>
            </a:r>
            <a:endParaRPr lang="ko-KR" altLang="en-US" sz="1000" b="1" dirty="0">
              <a:solidFill>
                <a:srgbClr val="FF0000"/>
              </a:solidFill>
            </a:endParaRPr>
          </a:p>
        </p:txBody>
      </p:sp>
      <p:cxnSp>
        <p:nvCxnSpPr>
          <p:cNvPr id="24" name="직선 화살표 연결선 23">
            <a:extLst>
              <a:ext uri="{FF2B5EF4-FFF2-40B4-BE49-F238E27FC236}">
                <a16:creationId xmlns:a16="http://schemas.microsoft.com/office/drawing/2014/main" id="{5E6B2E6D-0CEB-43D9-8077-5CEF07DA68F8}"/>
              </a:ext>
            </a:extLst>
          </p:cNvPr>
          <p:cNvCxnSpPr>
            <a:cxnSpLocks/>
            <a:stCxn id="37" idx="0"/>
          </p:cNvCxnSpPr>
          <p:nvPr/>
        </p:nvCxnSpPr>
        <p:spPr>
          <a:xfrm flipH="1" flipV="1">
            <a:off x="3919658" y="2821248"/>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82079A1-DB16-4328-B0EB-428663466495}"/>
              </a:ext>
            </a:extLst>
          </p:cNvPr>
          <p:cNvSpPr txBox="1"/>
          <p:nvPr/>
        </p:nvSpPr>
        <p:spPr>
          <a:xfrm>
            <a:off x="1762795" y="3243240"/>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500</a:t>
            </a:r>
            <a:endParaRPr lang="ko-KR" altLang="en-US" sz="1000" b="1" dirty="0">
              <a:solidFill>
                <a:srgbClr val="FF0000"/>
              </a:solidFill>
            </a:endParaRPr>
          </a:p>
        </p:txBody>
      </p:sp>
      <p:cxnSp>
        <p:nvCxnSpPr>
          <p:cNvPr id="40" name="직선 화살표 연결선 39">
            <a:extLst>
              <a:ext uri="{FF2B5EF4-FFF2-40B4-BE49-F238E27FC236}">
                <a16:creationId xmlns:a16="http://schemas.microsoft.com/office/drawing/2014/main" id="{CF8CD4D7-4E5D-467B-9DB4-6698AB9C8511}"/>
              </a:ext>
            </a:extLst>
          </p:cNvPr>
          <p:cNvCxnSpPr>
            <a:cxnSpLocks/>
            <a:stCxn id="39" idx="0"/>
          </p:cNvCxnSpPr>
          <p:nvPr/>
        </p:nvCxnSpPr>
        <p:spPr>
          <a:xfrm flipH="1" flipV="1">
            <a:off x="1967034" y="2822376"/>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8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24F7C6E3-AE79-4741-9689-5146A81F3C42}"/>
              </a:ext>
            </a:extLst>
          </p:cNvPr>
          <p:cNvPicPr>
            <a:picLocks noChangeAspect="1"/>
          </p:cNvPicPr>
          <p:nvPr/>
        </p:nvPicPr>
        <p:blipFill>
          <a:blip r:embed="rId3"/>
          <a:stretch>
            <a:fillRect/>
          </a:stretch>
        </p:blipFill>
        <p:spPr>
          <a:xfrm>
            <a:off x="5134412" y="1140208"/>
            <a:ext cx="3638792" cy="4577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Contents</a:t>
            </a:r>
          </a:p>
        </p:txBody>
      </p:sp>
      <p:sp>
        <p:nvSpPr>
          <p:cNvPr id="6" name="제목 5">
            <a:extLst>
              <a:ext uri="{FF2B5EF4-FFF2-40B4-BE49-F238E27FC236}">
                <a16:creationId xmlns:a16="http://schemas.microsoft.com/office/drawing/2014/main" id="{EB9489AA-8635-4EA5-B094-8A2578CF9C6C}"/>
              </a:ext>
            </a:extLst>
          </p:cNvPr>
          <p:cNvSpPr>
            <a:spLocks noGrp="1"/>
          </p:cNvSpPr>
          <p:nvPr>
            <p:ph type="title"/>
          </p:nvPr>
        </p:nvSpPr>
        <p:spPr>
          <a:xfrm>
            <a:off x="0" y="142863"/>
            <a:ext cx="9025754" cy="704425"/>
          </a:xfrm>
        </p:spPr>
        <p:txBody>
          <a:bodyPr>
            <a:noAutofit/>
          </a:bodyPr>
          <a:lstStyle/>
          <a:p>
            <a:r>
              <a:rPr lang="en-US" altLang="ko-KR" sz="2000" dirty="0"/>
              <a:t>Long Short-Term Memory Recurrent Neural</a:t>
            </a:r>
            <a:br>
              <a:rPr lang="en-US" altLang="ko-KR" sz="2000" dirty="0"/>
            </a:br>
            <a:r>
              <a:rPr lang="en-US" altLang="ko-KR" sz="2000" dirty="0"/>
              <a:t>Network for Remaining Useful Life Prediction</a:t>
            </a:r>
            <a:br>
              <a:rPr lang="en-US" altLang="ko-KR" sz="2000" dirty="0"/>
            </a:br>
            <a:r>
              <a:rPr lang="en-US" altLang="ko-KR" sz="2000" dirty="0"/>
              <a:t>of Lithium-Ion Batteries</a:t>
            </a:r>
            <a:endParaRPr lang="en-US" altLang="ko-KR" sz="2000" b="0" dirty="0"/>
          </a:p>
        </p:txBody>
      </p:sp>
      <p:cxnSp>
        <p:nvCxnSpPr>
          <p:cNvPr id="20" name="직선 연결선 19">
            <a:extLst>
              <a:ext uri="{FF2B5EF4-FFF2-40B4-BE49-F238E27FC236}">
                <a16:creationId xmlns:a16="http://schemas.microsoft.com/office/drawing/2014/main" id="{976865C1-AFDB-4C5C-B01B-0C47342D810F}"/>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5" name="직사각형 14">
            <a:extLst>
              <a:ext uri="{FF2B5EF4-FFF2-40B4-BE49-F238E27FC236}">
                <a16:creationId xmlns:a16="http://schemas.microsoft.com/office/drawing/2014/main" id="{B74A57C6-36F4-4EFB-B08E-2CDF02AA7C34}"/>
              </a:ext>
            </a:extLst>
          </p:cNvPr>
          <p:cNvSpPr/>
          <p:nvPr/>
        </p:nvSpPr>
        <p:spPr>
          <a:xfrm>
            <a:off x="100830" y="6131843"/>
            <a:ext cx="9255179"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Index Terms – Lithium-ion battery, remaining useful life, deep learning, long short-term memory, Monte Carlo simulation.</a:t>
            </a:r>
          </a:p>
        </p:txBody>
      </p:sp>
      <p:sp>
        <p:nvSpPr>
          <p:cNvPr id="7" name="직사각형 6">
            <a:extLst>
              <a:ext uri="{FF2B5EF4-FFF2-40B4-BE49-F238E27FC236}">
                <a16:creationId xmlns:a16="http://schemas.microsoft.com/office/drawing/2014/main" id="{02F4EBBB-37EF-47CE-A5FD-FA68F1E7180F}"/>
              </a:ext>
            </a:extLst>
          </p:cNvPr>
          <p:cNvSpPr/>
          <p:nvPr/>
        </p:nvSpPr>
        <p:spPr>
          <a:xfrm>
            <a:off x="4548312" y="5868179"/>
            <a:ext cx="4648224" cy="230832"/>
          </a:xfrm>
          <a:prstGeom prst="rect">
            <a:avLst/>
          </a:prstGeom>
        </p:spPr>
        <p:txBody>
          <a:bodyPr wrap="square">
            <a:spAutoFit/>
          </a:bodyPr>
          <a:lstStyle/>
          <a:p>
            <a:r>
              <a:rPr lang="en-US" altLang="ko-KR" sz="900" b="1" dirty="0"/>
              <a:t>[IEEE TRANSACTIONS ON VEHICULAR TECHNOLOGY, VOL. 67, NO. 7, JULY 2018]</a:t>
            </a:r>
            <a:endParaRPr lang="ko-KR" altLang="en-US" sz="900" b="1" dirty="0"/>
          </a:p>
        </p:txBody>
      </p:sp>
      <p:sp>
        <p:nvSpPr>
          <p:cNvPr id="9" name="TextBox 8">
            <a:extLst>
              <a:ext uri="{FF2B5EF4-FFF2-40B4-BE49-F238E27FC236}">
                <a16:creationId xmlns:a16="http://schemas.microsoft.com/office/drawing/2014/main" id="{7F3B54C4-8A5C-4DA1-BF74-52C37E1F972B}"/>
              </a:ext>
            </a:extLst>
          </p:cNvPr>
          <p:cNvSpPr txBox="1"/>
          <p:nvPr/>
        </p:nvSpPr>
        <p:spPr>
          <a:xfrm>
            <a:off x="277474" y="1451176"/>
            <a:ext cx="5536849" cy="3293209"/>
          </a:xfrm>
          <a:prstGeom prst="rect">
            <a:avLst/>
          </a:prstGeom>
          <a:noFill/>
        </p:spPr>
        <p:txBody>
          <a:bodyPr wrap="square" rtlCol="0">
            <a:spAutoFit/>
          </a:bodyPr>
          <a:lstStyle/>
          <a:p>
            <a:pPr marL="400050" indent="-400050">
              <a:buFont typeface="+mj-lt"/>
              <a:buAutoNum type="romanUcPeriod"/>
            </a:pPr>
            <a:r>
              <a:rPr lang="en-US" altLang="ko-KR" sz="1600" dirty="0"/>
              <a:t>INTRODUCTION</a:t>
            </a:r>
          </a:p>
          <a:p>
            <a:pPr marL="400050" indent="-400050">
              <a:buFont typeface="+mj-lt"/>
              <a:buAutoNum type="romanUcPeriod"/>
            </a:pPr>
            <a:endParaRPr lang="en-US" altLang="ko-KR" sz="1600" dirty="0"/>
          </a:p>
          <a:p>
            <a:pPr marL="400050" indent="-400050">
              <a:buFont typeface="+mj-lt"/>
              <a:buAutoNum type="romanUcPeriod"/>
            </a:pPr>
            <a:r>
              <a:rPr lang="en-US" altLang="ko-KR" sz="1600" dirty="0"/>
              <a:t>BATTERY TESTING AND DEGRADATION DATA</a:t>
            </a:r>
          </a:p>
          <a:p>
            <a:pPr marL="400050" indent="-400050">
              <a:buFont typeface="+mj-lt"/>
              <a:buAutoNum type="romanUcPeriod"/>
            </a:pPr>
            <a:endParaRPr lang="en-US" altLang="ko-KR" sz="1600" dirty="0"/>
          </a:p>
          <a:p>
            <a:pPr marL="400050" indent="-400050">
              <a:buFont typeface="+mj-lt"/>
              <a:buAutoNum type="romanUcPeriod"/>
            </a:pPr>
            <a:r>
              <a:rPr lang="en-US" altLang="ko-KR" sz="1600" dirty="0"/>
              <a:t>LSTM-RNN-ORIENTED RUL PREDICTION</a:t>
            </a:r>
          </a:p>
          <a:p>
            <a:pPr marL="400050" indent="-400050">
              <a:buFont typeface="+mj-lt"/>
              <a:buAutoNum type="romanUcPeriod"/>
            </a:pPr>
            <a:endParaRPr lang="en-US" altLang="ko-KR" sz="1600" dirty="0"/>
          </a:p>
          <a:p>
            <a:pPr marL="857250" lvl="1" indent="-400050">
              <a:buFont typeface="+mj-lt"/>
              <a:buAutoNum type="alphaUcPeriod"/>
            </a:pPr>
            <a:r>
              <a:rPr lang="en-US" altLang="ko-KR" sz="1200" dirty="0"/>
              <a:t>Dropout to Prevent LSTM RNN From Overfitting</a:t>
            </a:r>
          </a:p>
          <a:p>
            <a:pPr marL="857250" lvl="1" indent="-400050">
              <a:buFont typeface="+mj-lt"/>
              <a:buAutoNum type="alphaUcPeriod"/>
            </a:pPr>
            <a:r>
              <a:rPr lang="en-US" altLang="ko-KR" sz="1200" dirty="0"/>
              <a:t>RUL Prediction Without Offline Training Data</a:t>
            </a:r>
          </a:p>
          <a:p>
            <a:pPr marL="857250" lvl="1" indent="-400050">
              <a:buFont typeface="+mj-lt"/>
              <a:buAutoNum type="alphaUcPeriod"/>
            </a:pPr>
            <a:r>
              <a:rPr lang="en-US" altLang="ko-KR" sz="1200" dirty="0"/>
              <a:t>RUL Prediction With Some Offline Training Data</a:t>
            </a:r>
          </a:p>
          <a:p>
            <a:pPr marL="857250" lvl="1" indent="-400050">
              <a:buFont typeface="+mj-lt"/>
              <a:buAutoNum type="alphaUcPeriod"/>
            </a:pPr>
            <a:r>
              <a:rPr lang="en-US" altLang="ko-KR" sz="1200" dirty="0"/>
              <a:t>Monte Carlo Simulation</a:t>
            </a:r>
          </a:p>
          <a:p>
            <a:pPr marL="400050" indent="-400050">
              <a:buFont typeface="+mj-lt"/>
              <a:buAutoNum type="romanUcPeriod"/>
            </a:pPr>
            <a:endParaRPr lang="en-US" altLang="ko-KR" sz="1600" dirty="0"/>
          </a:p>
          <a:p>
            <a:pPr marL="400050" indent="-400050">
              <a:buFont typeface="+mj-lt"/>
              <a:buAutoNum type="romanUcPeriod"/>
            </a:pPr>
            <a:r>
              <a:rPr lang="en-US" altLang="ko-KR" sz="1600" dirty="0"/>
              <a:t>RESULTS AND DISCUSSION</a:t>
            </a:r>
          </a:p>
          <a:p>
            <a:pPr marL="400050" indent="-400050">
              <a:buFont typeface="+mj-lt"/>
              <a:buAutoNum type="romanUcPeriod"/>
            </a:pPr>
            <a:endParaRPr lang="en-US" altLang="ko-KR" sz="1600" dirty="0"/>
          </a:p>
          <a:p>
            <a:pPr marL="400050" indent="-400050">
              <a:buFont typeface="+mj-lt"/>
              <a:buAutoNum type="romanUcPeriod"/>
            </a:pPr>
            <a:r>
              <a:rPr lang="en-US" altLang="ko-KR" sz="1600" dirty="0"/>
              <a:t>CONCLUSIONS</a:t>
            </a:r>
            <a:endParaRPr lang="ko-KR" altLang="en-US" sz="1600" dirty="0"/>
          </a:p>
        </p:txBody>
      </p:sp>
      <p:sp>
        <p:nvSpPr>
          <p:cNvPr id="10" name="TextBox 9">
            <a:extLst>
              <a:ext uri="{FF2B5EF4-FFF2-40B4-BE49-F238E27FC236}">
                <a16:creationId xmlns:a16="http://schemas.microsoft.com/office/drawing/2014/main" id="{16A5B0AC-C622-4D54-BF9B-34A4737C5C1D}"/>
              </a:ext>
            </a:extLst>
          </p:cNvPr>
          <p:cNvSpPr txBox="1"/>
          <p:nvPr/>
        </p:nvSpPr>
        <p:spPr>
          <a:xfrm>
            <a:off x="586477" y="4002866"/>
            <a:ext cx="45719" cy="369332"/>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63228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8" y="895156"/>
            <a:ext cx="9143999" cy="510256"/>
          </a:xfrm>
        </p:spPr>
        <p:txBody>
          <a:bodyPr>
            <a:normAutofit/>
          </a:bodyPr>
          <a:lstStyle/>
          <a:p>
            <a:pPr>
              <a:defRPr/>
            </a:pPr>
            <a:r>
              <a:rPr lang="en-US" altLang="ko-KR" dirty="0"/>
              <a:t>Results and discussion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31" name="TextBox 30">
            <a:extLst>
              <a:ext uri="{FF2B5EF4-FFF2-40B4-BE49-F238E27FC236}">
                <a16:creationId xmlns:a16="http://schemas.microsoft.com/office/drawing/2014/main" id="{9163C54A-EC25-4652-8089-4B9184F77870}"/>
              </a:ext>
            </a:extLst>
          </p:cNvPr>
          <p:cNvSpPr txBox="1"/>
          <p:nvPr/>
        </p:nvSpPr>
        <p:spPr>
          <a:xfrm>
            <a:off x="144032" y="1384661"/>
            <a:ext cx="8855935" cy="338554"/>
          </a:xfrm>
          <a:prstGeom prst="rect">
            <a:avLst/>
          </a:prstGeom>
          <a:noFill/>
        </p:spPr>
        <p:txBody>
          <a:bodyPr wrap="square">
            <a:spAutoFit/>
          </a:bodyPr>
          <a:lstStyle/>
          <a:p>
            <a:pPr marL="342900" indent="-342900">
              <a:buFont typeface="+mj-lt"/>
              <a:buAutoNum type="alphaUcPeriod" startAt="3"/>
            </a:pPr>
            <a:r>
              <a:rPr lang="en-US" altLang="ko-KR" sz="1600" b="1" dirty="0"/>
              <a:t>RUL Prediction With Some Offline Training Data</a:t>
            </a:r>
          </a:p>
        </p:txBody>
      </p:sp>
      <p:pic>
        <p:nvPicPr>
          <p:cNvPr id="4" name="그림 3">
            <a:extLst>
              <a:ext uri="{FF2B5EF4-FFF2-40B4-BE49-F238E27FC236}">
                <a16:creationId xmlns:a16="http://schemas.microsoft.com/office/drawing/2014/main" id="{85B69459-344D-44FB-958C-2EAD37283D24}"/>
              </a:ext>
            </a:extLst>
          </p:cNvPr>
          <p:cNvPicPr>
            <a:picLocks noChangeAspect="1"/>
          </p:cNvPicPr>
          <p:nvPr/>
        </p:nvPicPr>
        <p:blipFill>
          <a:blip r:embed="rId3"/>
          <a:stretch>
            <a:fillRect/>
          </a:stretch>
        </p:blipFill>
        <p:spPr>
          <a:xfrm>
            <a:off x="676650" y="1756986"/>
            <a:ext cx="3123514" cy="4239628"/>
          </a:xfrm>
          <a:prstGeom prst="rect">
            <a:avLst/>
          </a:prstGeom>
        </p:spPr>
      </p:pic>
      <p:pic>
        <p:nvPicPr>
          <p:cNvPr id="6" name="그림 5">
            <a:extLst>
              <a:ext uri="{FF2B5EF4-FFF2-40B4-BE49-F238E27FC236}">
                <a16:creationId xmlns:a16="http://schemas.microsoft.com/office/drawing/2014/main" id="{130BD8E8-4256-4EDE-8990-7D0962331086}"/>
              </a:ext>
            </a:extLst>
          </p:cNvPr>
          <p:cNvPicPr>
            <a:picLocks noChangeAspect="1"/>
          </p:cNvPicPr>
          <p:nvPr/>
        </p:nvPicPr>
        <p:blipFill>
          <a:blip r:embed="rId4"/>
          <a:stretch>
            <a:fillRect/>
          </a:stretch>
        </p:blipFill>
        <p:spPr>
          <a:xfrm>
            <a:off x="4403760" y="3834523"/>
            <a:ext cx="4173312" cy="1979517"/>
          </a:xfrm>
          <a:prstGeom prst="rect">
            <a:avLst/>
          </a:prstGeom>
        </p:spPr>
      </p:pic>
      <p:sp>
        <p:nvSpPr>
          <p:cNvPr id="24" name="TextBox 23">
            <a:extLst>
              <a:ext uri="{FF2B5EF4-FFF2-40B4-BE49-F238E27FC236}">
                <a16:creationId xmlns:a16="http://schemas.microsoft.com/office/drawing/2014/main" id="{98D234E2-E331-472B-A159-A419209C6AD6}"/>
              </a:ext>
            </a:extLst>
          </p:cNvPr>
          <p:cNvSpPr txBox="1"/>
          <p:nvPr/>
        </p:nvSpPr>
        <p:spPr>
          <a:xfrm>
            <a:off x="1013549" y="2785811"/>
            <a:ext cx="900631" cy="261610"/>
          </a:xfrm>
          <a:prstGeom prst="rect">
            <a:avLst/>
          </a:prstGeom>
          <a:noFill/>
        </p:spPr>
        <p:txBody>
          <a:bodyPr wrap="square" rtlCol="0">
            <a:spAutoFit/>
          </a:bodyPr>
          <a:lstStyle/>
          <a:p>
            <a:pPr algn="ctr"/>
            <a:r>
              <a:rPr lang="en-US" altLang="ko-KR" sz="1100" b="1" dirty="0">
                <a:solidFill>
                  <a:srgbClr val="FF0000"/>
                </a:solidFill>
              </a:rPr>
              <a:t>20 ~ 25 %</a:t>
            </a:r>
            <a:endParaRPr lang="ko-KR" altLang="en-US" sz="1100" b="1" dirty="0">
              <a:solidFill>
                <a:srgbClr val="FF0000"/>
              </a:solidFill>
            </a:endParaRPr>
          </a:p>
        </p:txBody>
      </p:sp>
      <p:sp>
        <p:nvSpPr>
          <p:cNvPr id="26" name="TextBox 25">
            <a:extLst>
              <a:ext uri="{FF2B5EF4-FFF2-40B4-BE49-F238E27FC236}">
                <a16:creationId xmlns:a16="http://schemas.microsoft.com/office/drawing/2014/main" id="{593D8C49-7DAF-40BD-BCB0-5C1C7AB2A1A4}"/>
              </a:ext>
            </a:extLst>
          </p:cNvPr>
          <p:cNvSpPr txBox="1"/>
          <p:nvPr/>
        </p:nvSpPr>
        <p:spPr>
          <a:xfrm>
            <a:off x="2689246" y="3468285"/>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525</a:t>
            </a:r>
            <a:endParaRPr lang="ko-KR" altLang="en-US" sz="1000" b="1" dirty="0">
              <a:solidFill>
                <a:srgbClr val="FF0000"/>
              </a:solidFill>
            </a:endParaRPr>
          </a:p>
        </p:txBody>
      </p:sp>
      <p:cxnSp>
        <p:nvCxnSpPr>
          <p:cNvPr id="27" name="직선 화살표 연결선 26">
            <a:extLst>
              <a:ext uri="{FF2B5EF4-FFF2-40B4-BE49-F238E27FC236}">
                <a16:creationId xmlns:a16="http://schemas.microsoft.com/office/drawing/2014/main" id="{04BC7D30-1352-4D12-82B8-E94A0CE592B4}"/>
              </a:ext>
            </a:extLst>
          </p:cNvPr>
          <p:cNvCxnSpPr>
            <a:cxnSpLocks/>
            <a:stCxn id="26" idx="0"/>
          </p:cNvCxnSpPr>
          <p:nvPr/>
        </p:nvCxnSpPr>
        <p:spPr>
          <a:xfrm flipH="1" flipV="1">
            <a:off x="2893485" y="3047421"/>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17693B-E6BB-4B8E-ACC9-8076EDD0849F}"/>
              </a:ext>
            </a:extLst>
          </p:cNvPr>
          <p:cNvSpPr txBox="1"/>
          <p:nvPr/>
        </p:nvSpPr>
        <p:spPr>
          <a:xfrm>
            <a:off x="2719726" y="5393178"/>
            <a:ext cx="420669" cy="246221"/>
          </a:xfrm>
          <a:prstGeom prst="rect">
            <a:avLst/>
          </a:prstGeom>
          <a:noFill/>
          <a:ln>
            <a:solidFill>
              <a:srgbClr val="C00000"/>
            </a:solidFill>
          </a:ln>
        </p:spPr>
        <p:txBody>
          <a:bodyPr wrap="square">
            <a:spAutoFit/>
          </a:bodyPr>
          <a:lstStyle/>
          <a:p>
            <a:r>
              <a:rPr lang="en-US" altLang="ko-KR" sz="1000" b="1" dirty="0">
                <a:solidFill>
                  <a:srgbClr val="FF0000"/>
                </a:solidFill>
              </a:rPr>
              <a:t>500</a:t>
            </a:r>
            <a:endParaRPr lang="ko-KR" altLang="en-US" sz="1000" b="1" dirty="0">
              <a:solidFill>
                <a:srgbClr val="FF0000"/>
              </a:solidFill>
            </a:endParaRPr>
          </a:p>
        </p:txBody>
      </p:sp>
      <p:cxnSp>
        <p:nvCxnSpPr>
          <p:cNvPr id="29" name="직선 화살표 연결선 28">
            <a:extLst>
              <a:ext uri="{FF2B5EF4-FFF2-40B4-BE49-F238E27FC236}">
                <a16:creationId xmlns:a16="http://schemas.microsoft.com/office/drawing/2014/main" id="{B15BB75E-C9E9-4EF6-A59F-F28D7F4255DF}"/>
              </a:ext>
            </a:extLst>
          </p:cNvPr>
          <p:cNvCxnSpPr>
            <a:cxnSpLocks/>
            <a:stCxn id="28" idx="0"/>
          </p:cNvCxnSpPr>
          <p:nvPr/>
        </p:nvCxnSpPr>
        <p:spPr>
          <a:xfrm flipH="1" flipV="1">
            <a:off x="2923965" y="4972314"/>
            <a:ext cx="6096" cy="4208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779BAA-3FF8-4B8C-BBE8-54911B891FA6}"/>
              </a:ext>
            </a:extLst>
          </p:cNvPr>
          <p:cNvSpPr txBox="1"/>
          <p:nvPr/>
        </p:nvSpPr>
        <p:spPr>
          <a:xfrm>
            <a:off x="4255815" y="1793915"/>
            <a:ext cx="4602480" cy="461665"/>
          </a:xfrm>
          <a:prstGeom prst="rect">
            <a:avLst/>
          </a:prstGeom>
          <a:noFill/>
        </p:spPr>
        <p:txBody>
          <a:bodyPr wrap="square">
            <a:spAutoFit/>
          </a:bodyPr>
          <a:lstStyle/>
          <a:p>
            <a:r>
              <a:rPr lang="en-US" altLang="ko-KR" sz="1200" b="1" dirty="0"/>
              <a:t>the offline data </a:t>
            </a:r>
            <a:r>
              <a:rPr lang="en-US" altLang="ko-KR" sz="1200" dirty="0"/>
              <a:t>should be collected under </a:t>
            </a:r>
            <a:r>
              <a:rPr lang="en-US" altLang="ko-KR" sz="1200" b="1" dirty="0">
                <a:solidFill>
                  <a:srgbClr val="0070C0"/>
                </a:solidFill>
              </a:rPr>
              <a:t>similar working conditions</a:t>
            </a:r>
            <a:r>
              <a:rPr lang="en-US" altLang="ko-KR" sz="1200" dirty="0"/>
              <a:t> to those of </a:t>
            </a:r>
            <a:r>
              <a:rPr lang="en-US" altLang="ko-KR" sz="1200" b="1" dirty="0"/>
              <a:t>online cells</a:t>
            </a:r>
            <a:endParaRPr lang="ko-KR" altLang="en-US" sz="1200" b="1" dirty="0"/>
          </a:p>
        </p:txBody>
      </p:sp>
      <p:pic>
        <p:nvPicPr>
          <p:cNvPr id="11" name="그림 10">
            <a:extLst>
              <a:ext uri="{FF2B5EF4-FFF2-40B4-BE49-F238E27FC236}">
                <a16:creationId xmlns:a16="http://schemas.microsoft.com/office/drawing/2014/main" id="{81E709B5-5395-4593-B1B6-BB8C60626B70}"/>
              </a:ext>
            </a:extLst>
          </p:cNvPr>
          <p:cNvPicPr>
            <a:picLocks noChangeAspect="1"/>
          </p:cNvPicPr>
          <p:nvPr/>
        </p:nvPicPr>
        <p:blipFill>
          <a:blip r:embed="rId5"/>
          <a:stretch>
            <a:fillRect/>
          </a:stretch>
        </p:blipFill>
        <p:spPr>
          <a:xfrm>
            <a:off x="4339925" y="2316987"/>
            <a:ext cx="2060875" cy="1355719"/>
          </a:xfrm>
          <a:prstGeom prst="rect">
            <a:avLst/>
          </a:prstGeom>
        </p:spPr>
      </p:pic>
      <p:pic>
        <p:nvPicPr>
          <p:cNvPr id="33" name="그림 32">
            <a:extLst>
              <a:ext uri="{FF2B5EF4-FFF2-40B4-BE49-F238E27FC236}">
                <a16:creationId xmlns:a16="http://schemas.microsoft.com/office/drawing/2014/main" id="{997116AB-F620-4356-B502-7833D8AE7EB7}"/>
              </a:ext>
            </a:extLst>
          </p:cNvPr>
          <p:cNvPicPr>
            <a:picLocks noChangeAspect="1"/>
          </p:cNvPicPr>
          <p:nvPr/>
        </p:nvPicPr>
        <p:blipFill>
          <a:blip r:embed="rId6"/>
          <a:stretch>
            <a:fillRect/>
          </a:stretch>
        </p:blipFill>
        <p:spPr>
          <a:xfrm>
            <a:off x="6457393" y="2326281"/>
            <a:ext cx="2119679" cy="1330114"/>
          </a:xfrm>
          <a:prstGeom prst="rect">
            <a:avLst/>
          </a:prstGeom>
        </p:spPr>
      </p:pic>
      <p:sp>
        <p:nvSpPr>
          <p:cNvPr id="34" name="직사각형 33">
            <a:extLst>
              <a:ext uri="{FF2B5EF4-FFF2-40B4-BE49-F238E27FC236}">
                <a16:creationId xmlns:a16="http://schemas.microsoft.com/office/drawing/2014/main" id="{9D1D5855-2E29-4821-9ADE-5F00A5E17059}"/>
              </a:ext>
            </a:extLst>
          </p:cNvPr>
          <p:cNvSpPr/>
          <p:nvPr/>
        </p:nvSpPr>
        <p:spPr>
          <a:xfrm>
            <a:off x="4200299" y="1748479"/>
            <a:ext cx="4516981" cy="19795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EB7DE9D6-BB20-4CF8-8D67-A927CE8C1B49}"/>
              </a:ext>
            </a:extLst>
          </p:cNvPr>
          <p:cNvSpPr txBox="1"/>
          <p:nvPr/>
        </p:nvSpPr>
        <p:spPr>
          <a:xfrm>
            <a:off x="1013548" y="4723551"/>
            <a:ext cx="900631" cy="261610"/>
          </a:xfrm>
          <a:prstGeom prst="rect">
            <a:avLst/>
          </a:prstGeom>
          <a:noFill/>
        </p:spPr>
        <p:txBody>
          <a:bodyPr wrap="square" rtlCol="0">
            <a:spAutoFit/>
          </a:bodyPr>
          <a:lstStyle/>
          <a:p>
            <a:pPr algn="ctr"/>
            <a:r>
              <a:rPr lang="en-US" altLang="ko-KR" sz="1100" b="1" dirty="0">
                <a:solidFill>
                  <a:srgbClr val="FF0000"/>
                </a:solidFill>
              </a:rPr>
              <a:t>20 ~ 25 %</a:t>
            </a:r>
            <a:endParaRPr lang="ko-KR" altLang="en-US" sz="1100" b="1" dirty="0">
              <a:solidFill>
                <a:srgbClr val="FF0000"/>
              </a:solidFill>
            </a:endParaRPr>
          </a:p>
        </p:txBody>
      </p:sp>
    </p:spTree>
    <p:extLst>
      <p:ext uri="{BB962C8B-B14F-4D97-AF65-F5344CB8AC3E}">
        <p14:creationId xmlns:p14="http://schemas.microsoft.com/office/powerpoint/2010/main" val="376135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8" y="895156"/>
            <a:ext cx="9143999" cy="510256"/>
          </a:xfrm>
        </p:spPr>
        <p:txBody>
          <a:bodyPr>
            <a:normAutofit/>
          </a:bodyPr>
          <a:lstStyle/>
          <a:p>
            <a:pPr>
              <a:defRPr/>
            </a:pPr>
            <a:r>
              <a:rPr lang="en-US" altLang="ko-KR" dirty="0"/>
              <a:t>Conclusions</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17" name="TextBox 16">
            <a:extLst>
              <a:ext uri="{FF2B5EF4-FFF2-40B4-BE49-F238E27FC236}">
                <a16:creationId xmlns:a16="http://schemas.microsoft.com/office/drawing/2014/main" id="{14AF7C7B-CAB1-4A81-95D9-AACAFB5FFF74}"/>
              </a:ext>
            </a:extLst>
          </p:cNvPr>
          <p:cNvSpPr txBox="1"/>
          <p:nvPr/>
        </p:nvSpPr>
        <p:spPr>
          <a:xfrm>
            <a:off x="261328" y="1298083"/>
            <a:ext cx="8497993" cy="2800767"/>
          </a:xfrm>
          <a:prstGeom prst="rect">
            <a:avLst/>
          </a:prstGeom>
          <a:noFill/>
        </p:spPr>
        <p:txBody>
          <a:bodyPr wrap="square">
            <a:spAutoFit/>
          </a:bodyPr>
          <a:lstStyle/>
          <a:p>
            <a:pPr marL="285750" indent="-285750">
              <a:buFont typeface="Arial" panose="020B0604020202020204" pitchFamily="34" charset="0"/>
              <a:buChar char="•"/>
            </a:pPr>
            <a:r>
              <a:rPr lang="en-US" altLang="ko-KR" sz="1600" dirty="0"/>
              <a:t>The challenge of RUL prediction for lithium-ion batteries lies in how to accurately learn the long-term dependencies over hundreds of cycles based on limited degradation data.</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a:t>LSTM </a:t>
            </a:r>
            <a:r>
              <a:rPr lang="en-US" altLang="ko-KR" sz="1600" dirty="0"/>
              <a:t>(long-term dependencies) </a:t>
            </a:r>
            <a:r>
              <a:rPr lang="en-US" altLang="ko-KR" sz="1600" b="1" dirty="0"/>
              <a:t>+ RMSprop </a:t>
            </a:r>
            <a:r>
              <a:rPr lang="en-US" altLang="ko-KR" sz="1600" dirty="0"/>
              <a:t>(optimizer)</a:t>
            </a:r>
            <a:r>
              <a:rPr lang="en-US" altLang="ko-KR" sz="1600" b="1" dirty="0"/>
              <a:t> + dropout </a:t>
            </a:r>
            <a:r>
              <a:rPr lang="en-US" altLang="ko-KR" sz="1600" dirty="0"/>
              <a:t>(overfitting)</a:t>
            </a:r>
            <a:r>
              <a:rPr lang="en-US" altLang="ko-KR" sz="1600" b="1" dirty="0"/>
              <a:t> + Monte Carlo simulation (</a:t>
            </a:r>
            <a:r>
              <a:rPr lang="en-US" altLang="ko-KR" sz="1600" dirty="0"/>
              <a:t>uncertainties)</a:t>
            </a:r>
            <a:endParaRPr lang="en-US" altLang="ko-KR" sz="1600" b="1" dirty="0"/>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dirty="0"/>
              <a:t>The constructed LSTM RNN can be used to predict the battery RUL </a:t>
            </a:r>
            <a:r>
              <a:rPr lang="en-US" altLang="ko-KR" sz="1600" b="1" dirty="0"/>
              <a:t>independent of offline training data</a:t>
            </a:r>
            <a:r>
              <a:rPr lang="en-US" altLang="ko-KR" sz="1600" dirty="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endParaRPr lang="ko-KR" altLang="en-US" sz="1600" b="1" dirty="0"/>
          </a:p>
        </p:txBody>
      </p:sp>
    </p:spTree>
    <p:extLst>
      <p:ext uri="{BB962C8B-B14F-4D97-AF65-F5344CB8AC3E}">
        <p14:creationId xmlns:p14="http://schemas.microsoft.com/office/powerpoint/2010/main" val="124420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Reference</a:t>
            </a:r>
          </a:p>
        </p:txBody>
      </p:sp>
      <p:sp>
        <p:nvSpPr>
          <p:cNvPr id="6" name="제목 5">
            <a:extLst>
              <a:ext uri="{FF2B5EF4-FFF2-40B4-BE49-F238E27FC236}">
                <a16:creationId xmlns:a16="http://schemas.microsoft.com/office/drawing/2014/main" id="{EB9489AA-8635-4EA5-B094-8A2578CF9C6C}"/>
              </a:ext>
            </a:extLst>
          </p:cNvPr>
          <p:cNvSpPr>
            <a:spLocks noGrp="1"/>
          </p:cNvSpPr>
          <p:nvPr>
            <p:ph type="title"/>
          </p:nvPr>
        </p:nvSpPr>
        <p:spPr>
          <a:xfrm>
            <a:off x="0" y="142863"/>
            <a:ext cx="9025754" cy="704425"/>
          </a:xfrm>
        </p:spPr>
        <p:txBody>
          <a:bodyPr>
            <a:noAutofit/>
          </a:bodyPr>
          <a:lstStyle/>
          <a:p>
            <a:r>
              <a:rPr lang="en-US" altLang="ko-KR" sz="2800" dirty="0"/>
              <a:t>Decentralized Plug-in Electric Vehicle Charging Selection Algorithm in Power Systems </a:t>
            </a:r>
            <a:endParaRPr lang="en-US" altLang="ko-KR" sz="2800" b="0" dirty="0"/>
          </a:p>
        </p:txBody>
      </p:sp>
      <p:sp>
        <p:nvSpPr>
          <p:cNvPr id="4" name="TextBox 3">
            <a:extLst>
              <a:ext uri="{FF2B5EF4-FFF2-40B4-BE49-F238E27FC236}">
                <a16:creationId xmlns:a16="http://schemas.microsoft.com/office/drawing/2014/main" id="{771433B1-CBEC-4EDC-AEA4-A1C5EA525A58}"/>
              </a:ext>
            </a:extLst>
          </p:cNvPr>
          <p:cNvSpPr txBox="1"/>
          <p:nvPr/>
        </p:nvSpPr>
        <p:spPr>
          <a:xfrm>
            <a:off x="261329" y="1298083"/>
            <a:ext cx="8503096" cy="2246769"/>
          </a:xfrm>
          <a:prstGeom prst="rect">
            <a:avLst/>
          </a:prstGeom>
          <a:noFill/>
        </p:spPr>
        <p:txBody>
          <a:bodyPr wrap="square">
            <a:spAutoFit/>
          </a:bodyPr>
          <a:lstStyle/>
          <a:p>
            <a:pPr marL="285750" indent="-285750">
              <a:buFont typeface="Arial" panose="020B0604020202020204" pitchFamily="34" charset="0"/>
              <a:buChar char="•"/>
            </a:pPr>
            <a:r>
              <a:rPr lang="en-US" altLang="ko-KR" sz="2000" b="1" i="0" dirty="0">
                <a:solidFill>
                  <a:srgbClr val="000000"/>
                </a:solidFill>
                <a:effectLst/>
                <a:latin typeface="Lucida Grande"/>
                <a:hlinkClick r:id="rId3"/>
              </a:rPr>
              <a:t>Unit Tests for Stochastic Optimization</a:t>
            </a:r>
            <a:endParaRPr lang="en-US" altLang="ko-KR" sz="2000" b="1" i="0" dirty="0">
              <a:solidFill>
                <a:srgbClr val="292929"/>
              </a:solidFill>
              <a:effectLst/>
              <a:latin typeface="sohne"/>
              <a:hlinkClick r:id="rId4"/>
            </a:endParaRPr>
          </a:p>
          <a:p>
            <a:pPr marL="285750" indent="-285750">
              <a:buFont typeface="Arial" panose="020B0604020202020204" pitchFamily="34" charset="0"/>
              <a:buChar char="•"/>
            </a:pPr>
            <a:r>
              <a:rPr lang="en-US" altLang="ko-KR" sz="2000" b="1" i="0" dirty="0">
                <a:solidFill>
                  <a:srgbClr val="292929"/>
                </a:solidFill>
                <a:effectLst/>
                <a:latin typeface="sohne"/>
                <a:hlinkClick r:id="rId4"/>
              </a:rPr>
              <a:t>Understanding RMSprop — faster neural network learning</a:t>
            </a:r>
            <a:endParaRPr lang="en-US" altLang="ko-KR" sz="2000" b="1" i="0" dirty="0">
              <a:solidFill>
                <a:srgbClr val="292929"/>
              </a:solidFill>
              <a:effectLst/>
              <a:latin typeface="sohne"/>
            </a:endParaRPr>
          </a:p>
          <a:p>
            <a:pPr marL="285750" indent="-285750">
              <a:buFont typeface="Arial" panose="020B0604020202020204" pitchFamily="34" charset="0"/>
              <a:buChar char="•"/>
            </a:pPr>
            <a:r>
              <a:rPr lang="en-US" altLang="ko-KR" sz="2000" b="1" dirty="0">
                <a:solidFill>
                  <a:srgbClr val="292929"/>
                </a:solidFill>
                <a:latin typeface="sohne"/>
                <a:hlinkClick r:id="rId5"/>
              </a:rPr>
              <a:t>95% confidence interval</a:t>
            </a:r>
            <a:endParaRPr lang="en-US" altLang="ko-KR" sz="2000" b="1" dirty="0">
              <a:solidFill>
                <a:srgbClr val="292929"/>
              </a:solidFill>
              <a:latin typeface="sohne"/>
            </a:endParaRPr>
          </a:p>
          <a:p>
            <a:pPr marL="285750" indent="-285750">
              <a:buFont typeface="Arial" panose="020B0604020202020204" pitchFamily="34" charset="0"/>
              <a:buChar char="•"/>
            </a:pPr>
            <a:r>
              <a:rPr lang="en-US" altLang="ko-KR" sz="2000" b="1" i="0" dirty="0">
                <a:solidFill>
                  <a:srgbClr val="292929"/>
                </a:solidFill>
                <a:effectLst/>
                <a:latin typeface="fell"/>
                <a:hlinkClick r:id="rId6"/>
              </a:rPr>
              <a:t>Monte Carlo Simulation An In-depth Tutorial with Python</a:t>
            </a:r>
            <a:endParaRPr lang="en-US" altLang="ko-KR" sz="2000" b="1" i="0" dirty="0">
              <a:solidFill>
                <a:srgbClr val="292929"/>
              </a:solidFill>
              <a:effectLst/>
              <a:latin typeface="fell"/>
            </a:endParaRPr>
          </a:p>
          <a:p>
            <a:pPr marL="285750" indent="-285750">
              <a:buFont typeface="Arial" panose="020B0604020202020204" pitchFamily="34" charset="0"/>
              <a:buChar char="•"/>
            </a:pPr>
            <a:endParaRPr lang="en-US" altLang="ko-KR" sz="2000" b="1" i="0" dirty="0">
              <a:solidFill>
                <a:srgbClr val="292929"/>
              </a:solidFill>
              <a:effectLst/>
              <a:latin typeface="sohne"/>
            </a:endParaRPr>
          </a:p>
          <a:p>
            <a:pPr marL="285750" indent="-285750">
              <a:buFont typeface="Arial" panose="020B0604020202020204" pitchFamily="34" charset="0"/>
              <a:buChar char="•"/>
            </a:pPr>
            <a:endParaRPr lang="en-US" altLang="ko-KR" sz="2000" b="1" i="0" dirty="0">
              <a:solidFill>
                <a:srgbClr val="292929"/>
              </a:solidFill>
              <a:effectLst/>
              <a:latin typeface="sohne"/>
            </a:endParaRPr>
          </a:p>
          <a:p>
            <a:pPr marL="285750" indent="-285750">
              <a:buFont typeface="Arial" panose="020B0604020202020204" pitchFamily="34" charset="0"/>
              <a:buChar char="•"/>
            </a:pPr>
            <a:endParaRPr lang="ko-KR" altLang="en-US" sz="2000" b="1" dirty="0"/>
          </a:p>
        </p:txBody>
      </p:sp>
    </p:spTree>
    <p:extLst>
      <p:ext uri="{BB962C8B-B14F-4D97-AF65-F5344CB8AC3E}">
        <p14:creationId xmlns:p14="http://schemas.microsoft.com/office/powerpoint/2010/main" val="123058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27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Abstract</a:t>
            </a:r>
          </a:p>
        </p:txBody>
      </p:sp>
      <p:cxnSp>
        <p:nvCxnSpPr>
          <p:cNvPr id="20" name="직선 연결선 19">
            <a:extLst>
              <a:ext uri="{FF2B5EF4-FFF2-40B4-BE49-F238E27FC236}">
                <a16:creationId xmlns:a16="http://schemas.microsoft.com/office/drawing/2014/main" id="{976865C1-AFDB-4C5C-B01B-0C47342D810F}"/>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6A5B0AC-C622-4D54-BF9B-34A4737C5C1D}"/>
              </a:ext>
            </a:extLst>
          </p:cNvPr>
          <p:cNvSpPr txBox="1"/>
          <p:nvPr/>
        </p:nvSpPr>
        <p:spPr>
          <a:xfrm>
            <a:off x="586477" y="4002866"/>
            <a:ext cx="45719" cy="369332"/>
          </a:xfrm>
          <a:prstGeom prst="rect">
            <a:avLst/>
          </a:prstGeom>
          <a:noFill/>
        </p:spPr>
        <p:txBody>
          <a:bodyPr wrap="square" rtlCol="0">
            <a:spAutoFit/>
          </a:bodyPr>
          <a:lstStyle/>
          <a:p>
            <a:endParaRPr lang="ko-KR" altLang="en-US" dirty="0"/>
          </a:p>
        </p:txBody>
      </p:sp>
      <p:sp>
        <p:nvSpPr>
          <p:cNvPr id="13" name="TextBox 12">
            <a:extLst>
              <a:ext uri="{FF2B5EF4-FFF2-40B4-BE49-F238E27FC236}">
                <a16:creationId xmlns:a16="http://schemas.microsoft.com/office/drawing/2014/main" id="{3F9358D8-283E-4585-893F-473B4387249F}"/>
              </a:ext>
            </a:extLst>
          </p:cNvPr>
          <p:cNvSpPr txBox="1"/>
          <p:nvPr/>
        </p:nvSpPr>
        <p:spPr>
          <a:xfrm>
            <a:off x="261329" y="1298083"/>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b="1" dirty="0"/>
              <a:t>Remaining useful life (RUL) prediction</a:t>
            </a:r>
            <a:r>
              <a:rPr lang="en-US" altLang="ko-KR" dirty="0"/>
              <a:t> of lithium-ion batteries can assess the battery reliability to determine </a:t>
            </a:r>
            <a:r>
              <a:rPr lang="en-US" altLang="ko-KR" b="1" dirty="0"/>
              <a:t>the advent of failure and mitigate battery risk.</a:t>
            </a:r>
            <a:endParaRPr lang="ko-KR" altLang="en-US" b="1" dirty="0"/>
          </a:p>
        </p:txBody>
      </p:sp>
      <p:sp>
        <p:nvSpPr>
          <p:cNvPr id="14" name="TextBox 13">
            <a:extLst>
              <a:ext uri="{FF2B5EF4-FFF2-40B4-BE49-F238E27FC236}">
                <a16:creationId xmlns:a16="http://schemas.microsoft.com/office/drawing/2014/main" id="{7EE2EA4D-D210-4D21-A69D-AE49C661983D}"/>
              </a:ext>
            </a:extLst>
          </p:cNvPr>
          <p:cNvSpPr txBox="1"/>
          <p:nvPr/>
        </p:nvSpPr>
        <p:spPr>
          <a:xfrm>
            <a:off x="261329" y="2302667"/>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b="1" dirty="0"/>
              <a:t>The existing RUL prediction </a:t>
            </a:r>
            <a:r>
              <a:rPr lang="en-US" altLang="ko-KR" dirty="0"/>
              <a:t>techniques for lithium-ion batteries are </a:t>
            </a:r>
            <a:r>
              <a:rPr lang="en-US" altLang="ko-KR" b="1" dirty="0"/>
              <a:t>inefficient</a:t>
            </a:r>
            <a:r>
              <a:rPr lang="en-US" altLang="ko-KR" dirty="0"/>
              <a:t> for learning </a:t>
            </a:r>
            <a:r>
              <a:rPr lang="en-US" altLang="ko-KR" b="1" dirty="0"/>
              <a:t>the long-term dependencies</a:t>
            </a:r>
            <a:r>
              <a:rPr lang="en-US" altLang="ko-KR" dirty="0"/>
              <a:t> among the capacity degradations.</a:t>
            </a:r>
            <a:endParaRPr lang="ko-KR" altLang="en-US" dirty="0"/>
          </a:p>
        </p:txBody>
      </p:sp>
      <p:sp>
        <p:nvSpPr>
          <p:cNvPr id="16" name="TextBox 15">
            <a:extLst>
              <a:ext uri="{FF2B5EF4-FFF2-40B4-BE49-F238E27FC236}">
                <a16:creationId xmlns:a16="http://schemas.microsoft.com/office/drawing/2014/main" id="{69FCF571-8640-46D8-95CA-D7FEE017C4C5}"/>
              </a:ext>
            </a:extLst>
          </p:cNvPr>
          <p:cNvSpPr txBox="1"/>
          <p:nvPr/>
        </p:nvSpPr>
        <p:spPr>
          <a:xfrm>
            <a:off x="261329" y="3307251"/>
            <a:ext cx="8503096" cy="369332"/>
          </a:xfrm>
          <a:prstGeom prst="rect">
            <a:avLst/>
          </a:prstGeom>
          <a:noFill/>
        </p:spPr>
        <p:txBody>
          <a:bodyPr wrap="square">
            <a:spAutoFit/>
          </a:bodyPr>
          <a:lstStyle/>
          <a:p>
            <a:pPr marL="285750" indent="-285750">
              <a:buFont typeface="Arial" panose="020B0604020202020204" pitchFamily="34" charset="0"/>
              <a:buChar char="•"/>
            </a:pPr>
            <a:r>
              <a:rPr lang="en-US" altLang="ko-KR" dirty="0"/>
              <a:t>This paper investigates </a:t>
            </a:r>
            <a:r>
              <a:rPr lang="en-US" altLang="ko-KR" b="1" dirty="0"/>
              <a:t>deep-learning-enabled battery RUL prediction</a:t>
            </a:r>
            <a:r>
              <a:rPr lang="en-US" altLang="ko-KR" dirty="0"/>
              <a:t>.</a:t>
            </a:r>
            <a:endParaRPr lang="ko-KR" altLang="en-US" dirty="0"/>
          </a:p>
        </p:txBody>
      </p:sp>
      <p:sp>
        <p:nvSpPr>
          <p:cNvPr id="17" name="TextBox 16">
            <a:extLst>
              <a:ext uri="{FF2B5EF4-FFF2-40B4-BE49-F238E27FC236}">
                <a16:creationId xmlns:a16="http://schemas.microsoft.com/office/drawing/2014/main" id="{EEAFC680-4831-459E-A740-DE300A9C561F}"/>
              </a:ext>
            </a:extLst>
          </p:cNvPr>
          <p:cNvSpPr txBox="1"/>
          <p:nvPr/>
        </p:nvSpPr>
        <p:spPr>
          <a:xfrm>
            <a:off x="261329" y="3753134"/>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b="1" dirty="0"/>
              <a:t>The long short-term memory (LSTM) recurrent neural network (RNN) </a:t>
            </a:r>
            <a:r>
              <a:rPr lang="en-US" altLang="ko-KR" dirty="0"/>
              <a:t>is employed </a:t>
            </a:r>
            <a:r>
              <a:rPr lang="en-US" altLang="ko-KR" b="1" dirty="0"/>
              <a:t>to learn the long-term dependencies </a:t>
            </a:r>
            <a:r>
              <a:rPr lang="en-US" altLang="ko-KR" dirty="0"/>
              <a:t>among the degraded capacities of lithium-ion batteries.</a:t>
            </a:r>
            <a:endParaRPr lang="ko-KR" altLang="en-US" dirty="0"/>
          </a:p>
        </p:txBody>
      </p:sp>
      <p:sp>
        <p:nvSpPr>
          <p:cNvPr id="19" name="TextBox 18">
            <a:extLst>
              <a:ext uri="{FF2B5EF4-FFF2-40B4-BE49-F238E27FC236}">
                <a16:creationId xmlns:a16="http://schemas.microsoft.com/office/drawing/2014/main" id="{CAE2CD9C-5262-4447-91C4-FC04DF4A37AE}"/>
              </a:ext>
            </a:extLst>
          </p:cNvPr>
          <p:cNvSpPr txBox="1"/>
          <p:nvPr/>
        </p:nvSpPr>
        <p:spPr>
          <a:xfrm>
            <a:off x="261329" y="4753015"/>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dirty="0"/>
              <a:t>The LSTM RNN is adaptively optimized using the resilient mean square backpropagation method, and </a:t>
            </a:r>
            <a:r>
              <a:rPr lang="en-US" altLang="ko-KR" b="1" dirty="0"/>
              <a:t>a dropout technique </a:t>
            </a:r>
            <a:r>
              <a:rPr lang="en-US" altLang="ko-KR" dirty="0"/>
              <a:t>is used to address the </a:t>
            </a:r>
            <a:r>
              <a:rPr lang="en-US" altLang="ko-KR" b="1" dirty="0"/>
              <a:t>overfitting problem</a:t>
            </a:r>
            <a:r>
              <a:rPr lang="en-US" altLang="ko-KR" dirty="0"/>
              <a:t>.</a:t>
            </a:r>
            <a:endParaRPr lang="ko-KR" altLang="en-US" b="1" dirty="0"/>
          </a:p>
        </p:txBody>
      </p:sp>
      <p:sp>
        <p:nvSpPr>
          <p:cNvPr id="21" name="제목 5">
            <a:extLst>
              <a:ext uri="{FF2B5EF4-FFF2-40B4-BE49-F238E27FC236}">
                <a16:creationId xmlns:a16="http://schemas.microsoft.com/office/drawing/2014/main" id="{09CE8F51-A2D1-4670-8366-525A3AD2A358}"/>
              </a:ext>
            </a:extLst>
          </p:cNvPr>
          <p:cNvSpPr>
            <a:spLocks noGrp="1"/>
          </p:cNvSpPr>
          <p:nvPr>
            <p:ph type="title"/>
          </p:nvPr>
        </p:nvSpPr>
        <p:spPr>
          <a:xfrm>
            <a:off x="0" y="142863"/>
            <a:ext cx="9025754" cy="704425"/>
          </a:xfrm>
        </p:spPr>
        <p:txBody>
          <a:bodyPr>
            <a:noAutofit/>
          </a:bodyPr>
          <a:lstStyle/>
          <a:p>
            <a:r>
              <a:rPr lang="en-US" altLang="ko-KR" sz="2000" dirty="0"/>
              <a:t>Long Short-Term Memory Recurrent Neural</a:t>
            </a:r>
            <a:br>
              <a:rPr lang="en-US" altLang="ko-KR" sz="2000" dirty="0"/>
            </a:br>
            <a:r>
              <a:rPr lang="en-US" altLang="ko-KR" sz="2000" dirty="0"/>
              <a:t>Network for Remaining Useful Life Prediction</a:t>
            </a:r>
            <a:br>
              <a:rPr lang="en-US" altLang="ko-KR" sz="2000" dirty="0"/>
            </a:br>
            <a:r>
              <a:rPr lang="en-US" altLang="ko-KR" sz="2000" dirty="0"/>
              <a:t>of Lithium-Ion Batteries</a:t>
            </a:r>
            <a:endParaRPr lang="en-US" altLang="ko-KR" sz="2000" b="0" dirty="0"/>
          </a:p>
        </p:txBody>
      </p:sp>
    </p:spTree>
    <p:extLst>
      <p:ext uri="{BB962C8B-B14F-4D97-AF65-F5344CB8AC3E}">
        <p14:creationId xmlns:p14="http://schemas.microsoft.com/office/powerpoint/2010/main" val="351944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Abstract</a:t>
            </a:r>
          </a:p>
        </p:txBody>
      </p:sp>
      <p:cxnSp>
        <p:nvCxnSpPr>
          <p:cNvPr id="20" name="직선 연결선 19">
            <a:extLst>
              <a:ext uri="{FF2B5EF4-FFF2-40B4-BE49-F238E27FC236}">
                <a16:creationId xmlns:a16="http://schemas.microsoft.com/office/drawing/2014/main" id="{976865C1-AFDB-4C5C-B01B-0C47342D810F}"/>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6A5B0AC-C622-4D54-BF9B-34A4737C5C1D}"/>
              </a:ext>
            </a:extLst>
          </p:cNvPr>
          <p:cNvSpPr txBox="1"/>
          <p:nvPr/>
        </p:nvSpPr>
        <p:spPr>
          <a:xfrm>
            <a:off x="586477" y="3019100"/>
            <a:ext cx="45719" cy="369332"/>
          </a:xfrm>
          <a:prstGeom prst="rect">
            <a:avLst/>
          </a:prstGeom>
          <a:noFill/>
        </p:spPr>
        <p:txBody>
          <a:bodyPr wrap="square" rtlCol="0">
            <a:spAutoFit/>
          </a:bodyPr>
          <a:lstStyle/>
          <a:p>
            <a:endParaRPr lang="ko-KR" altLang="en-US" dirty="0"/>
          </a:p>
        </p:txBody>
      </p:sp>
      <p:sp>
        <p:nvSpPr>
          <p:cNvPr id="14" name="TextBox 13">
            <a:extLst>
              <a:ext uri="{FF2B5EF4-FFF2-40B4-BE49-F238E27FC236}">
                <a16:creationId xmlns:a16="http://schemas.microsoft.com/office/drawing/2014/main" id="{7EE2EA4D-D210-4D21-A69D-AE49C661983D}"/>
              </a:ext>
            </a:extLst>
          </p:cNvPr>
          <p:cNvSpPr txBox="1"/>
          <p:nvPr/>
        </p:nvSpPr>
        <p:spPr>
          <a:xfrm>
            <a:off x="261329" y="1318901"/>
            <a:ext cx="8503096" cy="1477328"/>
          </a:xfrm>
          <a:prstGeom prst="rect">
            <a:avLst/>
          </a:prstGeom>
          <a:noFill/>
        </p:spPr>
        <p:txBody>
          <a:bodyPr wrap="square">
            <a:spAutoFit/>
          </a:bodyPr>
          <a:lstStyle/>
          <a:p>
            <a:pPr marL="285750" indent="-285750">
              <a:buFont typeface="Arial" panose="020B0604020202020204" pitchFamily="34" charset="0"/>
              <a:buChar char="•"/>
            </a:pPr>
            <a:r>
              <a:rPr lang="en-US" altLang="ko-KR" dirty="0"/>
              <a:t>The developed LSTM RNN is able to capture the underlying long-term dependencies among the degraded capacities and construct an explicitly capacity-oriented RUL predictor, whose long-term learning performance is contrasted to the support vector machine model, the particle filter model, and the simple RNN model.</a:t>
            </a:r>
            <a:endParaRPr lang="ko-KR" altLang="en-US" dirty="0"/>
          </a:p>
        </p:txBody>
      </p:sp>
      <p:sp>
        <p:nvSpPr>
          <p:cNvPr id="16" name="TextBox 15">
            <a:extLst>
              <a:ext uri="{FF2B5EF4-FFF2-40B4-BE49-F238E27FC236}">
                <a16:creationId xmlns:a16="http://schemas.microsoft.com/office/drawing/2014/main" id="{69FCF571-8640-46D8-95CA-D7FEE017C4C5}"/>
              </a:ext>
            </a:extLst>
          </p:cNvPr>
          <p:cNvSpPr txBox="1"/>
          <p:nvPr/>
        </p:nvSpPr>
        <p:spPr>
          <a:xfrm>
            <a:off x="261329" y="2877483"/>
            <a:ext cx="8503096" cy="646331"/>
          </a:xfrm>
          <a:prstGeom prst="rect">
            <a:avLst/>
          </a:prstGeom>
          <a:noFill/>
        </p:spPr>
        <p:txBody>
          <a:bodyPr wrap="square">
            <a:spAutoFit/>
          </a:bodyPr>
          <a:lstStyle/>
          <a:p>
            <a:pPr marL="285750" indent="-285750">
              <a:buFont typeface="Arial" panose="020B0604020202020204" pitchFamily="34" charset="0"/>
              <a:buChar char="•"/>
            </a:pPr>
            <a:r>
              <a:rPr lang="en-US" altLang="ko-KR" b="1" dirty="0"/>
              <a:t>Monte Carlo simulation </a:t>
            </a:r>
            <a:r>
              <a:rPr lang="en-US" altLang="ko-KR" dirty="0"/>
              <a:t>is combined </a:t>
            </a:r>
            <a:r>
              <a:rPr lang="en-US" altLang="ko-KR" b="1" dirty="0"/>
              <a:t>to generate a probabilistic RUL prediction</a:t>
            </a:r>
            <a:r>
              <a:rPr lang="en-US" altLang="ko-KR" dirty="0"/>
              <a:t>.</a:t>
            </a:r>
            <a:endParaRPr lang="ko-KR" altLang="en-US" dirty="0"/>
          </a:p>
        </p:txBody>
      </p:sp>
      <p:sp>
        <p:nvSpPr>
          <p:cNvPr id="17" name="TextBox 16">
            <a:extLst>
              <a:ext uri="{FF2B5EF4-FFF2-40B4-BE49-F238E27FC236}">
                <a16:creationId xmlns:a16="http://schemas.microsoft.com/office/drawing/2014/main" id="{EEAFC680-4831-459E-A740-DE300A9C561F}"/>
              </a:ext>
            </a:extLst>
          </p:cNvPr>
          <p:cNvSpPr txBox="1"/>
          <p:nvPr/>
        </p:nvSpPr>
        <p:spPr>
          <a:xfrm>
            <a:off x="261329" y="3600107"/>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dirty="0"/>
              <a:t>Experimental data from multiple lithium-ion cells at two different temperatures is deployed for model construction, verification, and comparison.</a:t>
            </a:r>
            <a:endParaRPr lang="ko-KR" altLang="en-US" dirty="0"/>
          </a:p>
        </p:txBody>
      </p:sp>
      <p:sp>
        <p:nvSpPr>
          <p:cNvPr id="11" name="TextBox 10">
            <a:extLst>
              <a:ext uri="{FF2B5EF4-FFF2-40B4-BE49-F238E27FC236}">
                <a16:creationId xmlns:a16="http://schemas.microsoft.com/office/drawing/2014/main" id="{7C46FEF1-1C7E-4DB1-AE31-0D1B42CFCCC8}"/>
              </a:ext>
            </a:extLst>
          </p:cNvPr>
          <p:cNvSpPr txBox="1"/>
          <p:nvPr/>
        </p:nvSpPr>
        <p:spPr>
          <a:xfrm>
            <a:off x="261329" y="4599730"/>
            <a:ext cx="8503096" cy="923330"/>
          </a:xfrm>
          <a:prstGeom prst="rect">
            <a:avLst/>
          </a:prstGeom>
          <a:noFill/>
        </p:spPr>
        <p:txBody>
          <a:bodyPr wrap="square">
            <a:spAutoFit/>
          </a:bodyPr>
          <a:lstStyle/>
          <a:p>
            <a:pPr marL="285750" indent="-285750">
              <a:buFont typeface="Arial" panose="020B0604020202020204" pitchFamily="34" charset="0"/>
              <a:buChar char="•"/>
            </a:pPr>
            <a:r>
              <a:rPr lang="en-US" altLang="ko-KR" dirty="0"/>
              <a:t>The developed method is able to predict the battery’s RUL independent of offline training data, and when some offline data is available, the RUL can be predicted earlier than in the traditional methods.</a:t>
            </a:r>
            <a:endParaRPr lang="ko-KR" altLang="en-US" dirty="0"/>
          </a:p>
        </p:txBody>
      </p:sp>
      <p:sp>
        <p:nvSpPr>
          <p:cNvPr id="18" name="제목 5">
            <a:extLst>
              <a:ext uri="{FF2B5EF4-FFF2-40B4-BE49-F238E27FC236}">
                <a16:creationId xmlns:a16="http://schemas.microsoft.com/office/drawing/2014/main" id="{8BCA16AE-1FEF-47A7-AA20-DECA90D0D343}"/>
              </a:ext>
            </a:extLst>
          </p:cNvPr>
          <p:cNvSpPr>
            <a:spLocks noGrp="1"/>
          </p:cNvSpPr>
          <p:nvPr>
            <p:ph type="title"/>
          </p:nvPr>
        </p:nvSpPr>
        <p:spPr>
          <a:xfrm>
            <a:off x="0" y="142863"/>
            <a:ext cx="9025754" cy="704425"/>
          </a:xfrm>
        </p:spPr>
        <p:txBody>
          <a:bodyPr>
            <a:noAutofit/>
          </a:bodyPr>
          <a:lstStyle/>
          <a:p>
            <a:r>
              <a:rPr lang="en-US" altLang="ko-KR" sz="2000" dirty="0"/>
              <a:t>Long Short-Term Memory Recurrent Neural</a:t>
            </a:r>
            <a:br>
              <a:rPr lang="en-US" altLang="ko-KR" sz="2000" dirty="0"/>
            </a:br>
            <a:r>
              <a:rPr lang="en-US" altLang="ko-KR" sz="2000" dirty="0"/>
              <a:t>Network for Remaining Useful Life Prediction</a:t>
            </a:r>
            <a:br>
              <a:rPr lang="en-US" altLang="ko-KR" sz="2000" dirty="0"/>
            </a:br>
            <a:r>
              <a:rPr lang="en-US" altLang="ko-KR" sz="2000" dirty="0"/>
              <a:t>of Lithium-Ion Batteries</a:t>
            </a:r>
            <a:endParaRPr lang="en-US" altLang="ko-KR" sz="2000" b="0" dirty="0"/>
          </a:p>
        </p:txBody>
      </p:sp>
    </p:spTree>
    <p:extLst>
      <p:ext uri="{BB962C8B-B14F-4D97-AF65-F5344CB8AC3E}">
        <p14:creationId xmlns:p14="http://schemas.microsoft.com/office/powerpoint/2010/main" val="317014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Introduction</a:t>
            </a:r>
          </a:p>
        </p:txBody>
      </p:sp>
      <p:cxnSp>
        <p:nvCxnSpPr>
          <p:cNvPr id="20" name="직선 연결선 19">
            <a:extLst>
              <a:ext uri="{FF2B5EF4-FFF2-40B4-BE49-F238E27FC236}">
                <a16:creationId xmlns:a16="http://schemas.microsoft.com/office/drawing/2014/main" id="{976865C1-AFDB-4C5C-B01B-0C47342D810F}"/>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직사각형 11">
            <a:extLst>
              <a:ext uri="{FF2B5EF4-FFF2-40B4-BE49-F238E27FC236}">
                <a16:creationId xmlns:a16="http://schemas.microsoft.com/office/drawing/2014/main" id="{61D0F9D3-3BDA-44F3-8B93-EDA997A6EA5B}"/>
              </a:ext>
            </a:extLst>
          </p:cNvPr>
          <p:cNvSpPr/>
          <p:nvPr/>
        </p:nvSpPr>
        <p:spPr>
          <a:xfrm>
            <a:off x="46475" y="6164673"/>
            <a:ext cx="9255179"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2</a:t>
            </a:r>
            <a:r>
              <a:rPr lang="ko-KR" altLang="en-US" sz="1200" b="1" dirty="0"/>
              <a:t>차 전지 </a:t>
            </a:r>
            <a:r>
              <a:rPr lang="en-US" altLang="ko-KR" sz="1200" b="1" dirty="0"/>
              <a:t>: secondary cell, storage battery, rechargeable battery</a:t>
            </a:r>
          </a:p>
        </p:txBody>
      </p:sp>
      <p:sp>
        <p:nvSpPr>
          <p:cNvPr id="2" name="TextBox 1">
            <a:extLst>
              <a:ext uri="{FF2B5EF4-FFF2-40B4-BE49-F238E27FC236}">
                <a16:creationId xmlns:a16="http://schemas.microsoft.com/office/drawing/2014/main" id="{B1CC37E1-027C-4F70-B378-982A13FE0CEB}"/>
              </a:ext>
            </a:extLst>
          </p:cNvPr>
          <p:cNvSpPr txBox="1"/>
          <p:nvPr/>
        </p:nvSpPr>
        <p:spPr>
          <a:xfrm>
            <a:off x="1066913" y="3404333"/>
            <a:ext cx="45719" cy="369332"/>
          </a:xfrm>
          <a:prstGeom prst="rect">
            <a:avLst/>
          </a:prstGeom>
          <a:noFill/>
        </p:spPr>
        <p:txBody>
          <a:bodyPr wrap="square" rtlCol="0">
            <a:spAutoFit/>
          </a:bodyPr>
          <a:lstStyle/>
          <a:p>
            <a:endParaRPr lang="ko-KR" altLang="en-US" dirty="0"/>
          </a:p>
        </p:txBody>
      </p:sp>
      <p:sp>
        <p:nvSpPr>
          <p:cNvPr id="5" name="TextBox 4">
            <a:extLst>
              <a:ext uri="{FF2B5EF4-FFF2-40B4-BE49-F238E27FC236}">
                <a16:creationId xmlns:a16="http://schemas.microsoft.com/office/drawing/2014/main" id="{AEDFD2F1-918B-41A8-8199-7487B5F33858}"/>
              </a:ext>
            </a:extLst>
          </p:cNvPr>
          <p:cNvSpPr txBox="1"/>
          <p:nvPr/>
        </p:nvSpPr>
        <p:spPr>
          <a:xfrm>
            <a:off x="1315029" y="4873678"/>
            <a:ext cx="2175596" cy="276999"/>
          </a:xfrm>
          <a:prstGeom prst="rect">
            <a:avLst/>
          </a:prstGeom>
          <a:noFill/>
        </p:spPr>
        <p:txBody>
          <a:bodyPr wrap="none" rtlCol="0">
            <a:spAutoFit/>
          </a:bodyPr>
          <a:lstStyle/>
          <a:p>
            <a:r>
              <a:rPr lang="en-US" altLang="ko-KR" sz="1200" dirty="0"/>
              <a:t>&lt;</a:t>
            </a:r>
            <a:r>
              <a:rPr lang="ko-KR" altLang="en-US" sz="1200" dirty="0"/>
              <a:t>리튬 이온</a:t>
            </a:r>
            <a:r>
              <a:rPr lang="en-US" altLang="ko-KR" sz="1200" dirty="0"/>
              <a:t>,</a:t>
            </a:r>
            <a:r>
              <a:rPr lang="ko-KR" altLang="en-US" sz="1200" dirty="0"/>
              <a:t> </a:t>
            </a:r>
            <a:r>
              <a:rPr lang="en-US" altLang="ko-KR" sz="1200" dirty="0"/>
              <a:t>2</a:t>
            </a:r>
            <a:r>
              <a:rPr lang="ko-KR" altLang="en-US" sz="1200" dirty="0"/>
              <a:t>차 전지 구조</a:t>
            </a:r>
            <a:r>
              <a:rPr lang="en-US" altLang="ko-KR" sz="1200" dirty="0"/>
              <a:t>&gt;</a:t>
            </a:r>
            <a:endParaRPr lang="ko-KR" altLang="en-US" sz="1200" dirty="0"/>
          </a:p>
        </p:txBody>
      </p:sp>
      <p:pic>
        <p:nvPicPr>
          <p:cNvPr id="8" name="그림 7">
            <a:extLst>
              <a:ext uri="{FF2B5EF4-FFF2-40B4-BE49-F238E27FC236}">
                <a16:creationId xmlns:a16="http://schemas.microsoft.com/office/drawing/2014/main" id="{993FB1DD-D7EA-4B71-BBE0-531880A5C3F5}"/>
              </a:ext>
            </a:extLst>
          </p:cNvPr>
          <p:cNvPicPr>
            <a:picLocks noChangeAspect="1"/>
          </p:cNvPicPr>
          <p:nvPr/>
        </p:nvPicPr>
        <p:blipFill>
          <a:blip r:embed="rId3"/>
          <a:stretch>
            <a:fillRect/>
          </a:stretch>
        </p:blipFill>
        <p:spPr>
          <a:xfrm>
            <a:off x="276647" y="3024306"/>
            <a:ext cx="4286645" cy="1761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16BBD736-1BB3-47DD-8D13-453C5F3D4E75}"/>
              </a:ext>
            </a:extLst>
          </p:cNvPr>
          <p:cNvSpPr txBox="1"/>
          <p:nvPr/>
        </p:nvSpPr>
        <p:spPr>
          <a:xfrm>
            <a:off x="412160" y="1687869"/>
            <a:ext cx="8493031" cy="1077218"/>
          </a:xfrm>
          <a:prstGeom prst="rect">
            <a:avLst/>
          </a:prstGeom>
          <a:noFill/>
        </p:spPr>
        <p:txBody>
          <a:bodyPr wrap="none" rtlCol="0">
            <a:spAutoFit/>
          </a:bodyPr>
          <a:lstStyle/>
          <a:p>
            <a:pPr marL="285750" indent="-285750">
              <a:buFont typeface="Arial" panose="020B0604020202020204" pitchFamily="34" charset="0"/>
              <a:buChar char="•"/>
            </a:pPr>
            <a:r>
              <a:rPr lang="ko-KR" altLang="en-US" sz="1600" b="1" dirty="0"/>
              <a:t>양극재</a:t>
            </a:r>
            <a:r>
              <a:rPr lang="en-US" altLang="ko-KR" sz="1600" dirty="0"/>
              <a:t> : </a:t>
            </a:r>
            <a:r>
              <a:rPr lang="ko-KR" altLang="en-US" sz="1600" dirty="0"/>
              <a:t>양이온</a:t>
            </a:r>
            <a:r>
              <a:rPr lang="en-US" altLang="ko-KR" sz="1600" dirty="0"/>
              <a:t>(e.g. Li, Ni),</a:t>
            </a:r>
            <a:r>
              <a:rPr lang="ko-KR" altLang="en-US" sz="1600" dirty="0"/>
              <a:t> 소스로 배터리의 용량과 평균 전압을 결정</a:t>
            </a:r>
            <a:endParaRPr lang="en-US" altLang="ko-KR" sz="1600" dirty="0"/>
          </a:p>
          <a:p>
            <a:pPr marL="285750" indent="-285750">
              <a:buFont typeface="Arial" panose="020B0604020202020204" pitchFamily="34" charset="0"/>
              <a:buChar char="•"/>
            </a:pPr>
            <a:r>
              <a:rPr lang="ko-KR" altLang="en-US" sz="1600" b="1" dirty="0"/>
              <a:t>음극재</a:t>
            </a:r>
            <a:r>
              <a:rPr lang="ko-KR" altLang="en-US" sz="1600" dirty="0"/>
              <a:t> </a:t>
            </a:r>
            <a:r>
              <a:rPr lang="en-US" altLang="ko-KR" sz="1600" dirty="0"/>
              <a:t>: </a:t>
            </a:r>
            <a:r>
              <a:rPr lang="ko-KR" altLang="en-US" sz="1600" dirty="0"/>
              <a:t>양극에서 나온 양이온을 저장했다가 방출하면서 회로를 통해 전류를 흐르게 함</a:t>
            </a:r>
            <a:endParaRPr lang="en-US" altLang="ko-KR" sz="1600" dirty="0"/>
          </a:p>
          <a:p>
            <a:pPr marL="285750" indent="-285750">
              <a:buFont typeface="Arial" panose="020B0604020202020204" pitchFamily="34" charset="0"/>
              <a:buChar char="•"/>
            </a:pPr>
            <a:r>
              <a:rPr lang="ko-KR" altLang="en-US" sz="1600" b="1" dirty="0"/>
              <a:t>분리막</a:t>
            </a:r>
            <a:r>
              <a:rPr lang="ko-KR" altLang="en-US" sz="1600" dirty="0"/>
              <a:t> </a:t>
            </a:r>
            <a:r>
              <a:rPr lang="en-US" altLang="ko-KR" sz="1600" dirty="0"/>
              <a:t>: </a:t>
            </a:r>
            <a:r>
              <a:rPr lang="ko-KR" altLang="en-US" sz="1600" dirty="0"/>
              <a:t>양극과 음극의 접촉을 차단하는 역할</a:t>
            </a:r>
            <a:endParaRPr lang="en-US" altLang="ko-KR" sz="1600" dirty="0"/>
          </a:p>
          <a:p>
            <a:pPr marL="285750" indent="-285750">
              <a:buFont typeface="Arial" panose="020B0604020202020204" pitchFamily="34" charset="0"/>
              <a:buChar char="•"/>
            </a:pPr>
            <a:r>
              <a:rPr lang="ko-KR" altLang="en-US" sz="1600" b="1" dirty="0"/>
              <a:t>전해액</a:t>
            </a:r>
            <a:r>
              <a:rPr lang="ko-KR" altLang="en-US" sz="1600" dirty="0"/>
              <a:t> </a:t>
            </a:r>
            <a:r>
              <a:rPr lang="en-US" altLang="ko-KR" sz="1600" dirty="0"/>
              <a:t>: </a:t>
            </a:r>
            <a:r>
              <a:rPr lang="ko-KR" altLang="en-US" sz="1600" dirty="0"/>
              <a:t>이온이 원활하게 이동하도록 돕는 매개체</a:t>
            </a:r>
          </a:p>
        </p:txBody>
      </p:sp>
      <p:sp>
        <p:nvSpPr>
          <p:cNvPr id="23" name="TextBox 22">
            <a:extLst>
              <a:ext uri="{FF2B5EF4-FFF2-40B4-BE49-F238E27FC236}">
                <a16:creationId xmlns:a16="http://schemas.microsoft.com/office/drawing/2014/main" id="{FF4B2F03-AAA2-44F1-8BAF-DCD90223414C}"/>
              </a:ext>
            </a:extLst>
          </p:cNvPr>
          <p:cNvSpPr txBox="1"/>
          <p:nvPr/>
        </p:nvSpPr>
        <p:spPr>
          <a:xfrm>
            <a:off x="163892" y="1314312"/>
            <a:ext cx="4748643" cy="338554"/>
          </a:xfrm>
          <a:prstGeom prst="rect">
            <a:avLst/>
          </a:prstGeom>
          <a:noFill/>
        </p:spPr>
        <p:txBody>
          <a:bodyPr wrap="square">
            <a:spAutoFit/>
          </a:bodyPr>
          <a:lstStyle/>
          <a:p>
            <a:r>
              <a:rPr lang="en-US" altLang="ko-KR" sz="1600" b="1" dirty="0">
                <a:solidFill>
                  <a:srgbClr val="002060"/>
                </a:solidFill>
              </a:rPr>
              <a:t>Four major components of secondary battery</a:t>
            </a:r>
          </a:p>
        </p:txBody>
      </p:sp>
      <p:pic>
        <p:nvPicPr>
          <p:cNvPr id="22" name="그림 21">
            <a:extLst>
              <a:ext uri="{FF2B5EF4-FFF2-40B4-BE49-F238E27FC236}">
                <a16:creationId xmlns:a16="http://schemas.microsoft.com/office/drawing/2014/main" id="{AE469843-F87F-4173-995F-7A7D9FE16A92}"/>
              </a:ext>
            </a:extLst>
          </p:cNvPr>
          <p:cNvPicPr>
            <a:picLocks noChangeAspect="1"/>
          </p:cNvPicPr>
          <p:nvPr/>
        </p:nvPicPr>
        <p:blipFill>
          <a:blip r:embed="rId4"/>
          <a:stretch>
            <a:fillRect/>
          </a:stretch>
        </p:blipFill>
        <p:spPr>
          <a:xfrm>
            <a:off x="4767224" y="3029281"/>
            <a:ext cx="4137967" cy="175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BCC65B63-D999-4573-B21C-9A62E0338292}"/>
              </a:ext>
            </a:extLst>
          </p:cNvPr>
          <p:cNvSpPr txBox="1"/>
          <p:nvPr/>
        </p:nvSpPr>
        <p:spPr>
          <a:xfrm>
            <a:off x="5775660" y="4869535"/>
            <a:ext cx="2121093" cy="276999"/>
          </a:xfrm>
          <a:prstGeom prst="rect">
            <a:avLst/>
          </a:prstGeom>
          <a:noFill/>
        </p:spPr>
        <p:txBody>
          <a:bodyPr wrap="none" rtlCol="0">
            <a:spAutoFit/>
          </a:bodyPr>
          <a:lstStyle/>
          <a:p>
            <a:r>
              <a:rPr lang="en-US" altLang="ko-KR" sz="1200" dirty="0"/>
              <a:t>&lt;</a:t>
            </a:r>
            <a:r>
              <a:rPr lang="ko-KR" altLang="en-US" sz="1200" dirty="0"/>
              <a:t>리튬 이온</a:t>
            </a:r>
            <a:r>
              <a:rPr lang="en-US" altLang="ko-KR" sz="1200" dirty="0"/>
              <a:t>,</a:t>
            </a:r>
            <a:r>
              <a:rPr lang="ko-KR" altLang="en-US" sz="1200" dirty="0"/>
              <a:t> </a:t>
            </a:r>
            <a:r>
              <a:rPr lang="en-US" altLang="ko-KR" sz="1200" dirty="0"/>
              <a:t>2</a:t>
            </a:r>
            <a:r>
              <a:rPr lang="ko-KR" altLang="en-US" sz="1200" dirty="0"/>
              <a:t>차 전지 원리</a:t>
            </a:r>
            <a:r>
              <a:rPr lang="en-US" altLang="ko-KR" sz="1200" dirty="0"/>
              <a:t>&gt;</a:t>
            </a:r>
            <a:endParaRPr lang="ko-KR" altLang="en-US" sz="1200" dirty="0"/>
          </a:p>
        </p:txBody>
      </p:sp>
      <p:sp>
        <p:nvSpPr>
          <p:cNvPr id="28" name="TextBox 27">
            <a:extLst>
              <a:ext uri="{FF2B5EF4-FFF2-40B4-BE49-F238E27FC236}">
                <a16:creationId xmlns:a16="http://schemas.microsoft.com/office/drawing/2014/main" id="{BE10AD56-4534-4FEB-970E-193092859498}"/>
              </a:ext>
            </a:extLst>
          </p:cNvPr>
          <p:cNvSpPr txBox="1"/>
          <p:nvPr/>
        </p:nvSpPr>
        <p:spPr>
          <a:xfrm>
            <a:off x="169819" y="5179363"/>
            <a:ext cx="8855935" cy="830997"/>
          </a:xfrm>
          <a:prstGeom prst="rect">
            <a:avLst/>
          </a:prstGeom>
          <a:noFill/>
        </p:spPr>
        <p:txBody>
          <a:bodyPr wrap="square">
            <a:spAutoFit/>
          </a:bodyPr>
          <a:lstStyle/>
          <a:p>
            <a:r>
              <a:rPr lang="en-US" altLang="ko-KR" sz="1600" b="1" dirty="0">
                <a:solidFill>
                  <a:srgbClr val="002060"/>
                </a:solidFill>
              </a:rPr>
              <a:t>Use case</a:t>
            </a:r>
            <a:r>
              <a:rPr lang="ko-KR" altLang="en-US" sz="1600" b="1" dirty="0">
                <a:solidFill>
                  <a:srgbClr val="002060"/>
                </a:solidFill>
              </a:rPr>
              <a:t> </a:t>
            </a:r>
            <a:endParaRPr lang="en-US" altLang="ko-KR" sz="1600" b="1" dirty="0">
              <a:solidFill>
                <a:srgbClr val="002060"/>
              </a:solidFill>
            </a:endParaRPr>
          </a:p>
          <a:p>
            <a:pPr marL="285750" indent="-285750">
              <a:buFont typeface="Arial" panose="020B0604020202020204" pitchFamily="34" charset="0"/>
              <a:buChar char="•"/>
            </a:pPr>
            <a:r>
              <a:rPr lang="en-US" altLang="ko-KR" sz="1600" dirty="0"/>
              <a:t>consumer electronics, electric vehicles (EVs), airplanes, and spacecrafts, owing</a:t>
            </a:r>
          </a:p>
          <a:p>
            <a:r>
              <a:rPr lang="en-US" altLang="ko-KR" sz="1600" dirty="0"/>
              <a:t>to their </a:t>
            </a:r>
            <a:r>
              <a:rPr lang="en-US" altLang="ko-KR" sz="1600" b="1" dirty="0"/>
              <a:t>high energy density</a:t>
            </a:r>
            <a:r>
              <a:rPr lang="en-US" altLang="ko-KR" sz="1600" dirty="0"/>
              <a:t>, </a:t>
            </a:r>
            <a:r>
              <a:rPr lang="en-US" altLang="ko-KR" sz="1600" b="1" dirty="0"/>
              <a:t>high galvanic potential</a:t>
            </a:r>
            <a:r>
              <a:rPr lang="en-US" altLang="ko-KR" sz="1600" dirty="0"/>
              <a:t>, and </a:t>
            </a:r>
            <a:r>
              <a:rPr lang="en-US" altLang="ko-KR" sz="1600" b="1" dirty="0"/>
              <a:t>long lifetime</a:t>
            </a:r>
          </a:p>
        </p:txBody>
      </p:sp>
      <p:sp>
        <p:nvSpPr>
          <p:cNvPr id="16" name="제목 5">
            <a:extLst>
              <a:ext uri="{FF2B5EF4-FFF2-40B4-BE49-F238E27FC236}">
                <a16:creationId xmlns:a16="http://schemas.microsoft.com/office/drawing/2014/main" id="{C1168877-8496-4A5F-B61E-3C3343C6036A}"/>
              </a:ext>
            </a:extLst>
          </p:cNvPr>
          <p:cNvSpPr>
            <a:spLocks noGrp="1"/>
          </p:cNvSpPr>
          <p:nvPr>
            <p:ph type="title"/>
          </p:nvPr>
        </p:nvSpPr>
        <p:spPr>
          <a:xfrm>
            <a:off x="0" y="142863"/>
            <a:ext cx="9025754" cy="704425"/>
          </a:xfrm>
        </p:spPr>
        <p:txBody>
          <a:bodyPr>
            <a:noAutofit/>
          </a:bodyPr>
          <a:lstStyle/>
          <a:p>
            <a:r>
              <a:rPr lang="en-US" altLang="ko-KR" sz="2000" dirty="0"/>
              <a:t>Long Short-Term Memory Recurrent Neural</a:t>
            </a:r>
            <a:br>
              <a:rPr lang="en-US" altLang="ko-KR" sz="2000" dirty="0"/>
            </a:br>
            <a:r>
              <a:rPr lang="en-US" altLang="ko-KR" sz="2000" dirty="0"/>
              <a:t>Network for Remaining Useful Life Prediction</a:t>
            </a:r>
            <a:br>
              <a:rPr lang="en-US" altLang="ko-KR" sz="2000" dirty="0"/>
            </a:br>
            <a:r>
              <a:rPr lang="en-US" altLang="ko-KR" sz="2000" dirty="0"/>
              <a:t>of Lithium-Ion Batteries</a:t>
            </a:r>
            <a:endParaRPr lang="en-US" altLang="ko-KR" sz="2000" b="0" dirty="0"/>
          </a:p>
        </p:txBody>
      </p:sp>
    </p:spTree>
    <p:extLst>
      <p:ext uri="{BB962C8B-B14F-4D97-AF65-F5344CB8AC3E}">
        <p14:creationId xmlns:p14="http://schemas.microsoft.com/office/powerpoint/2010/main" val="416973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Introduction</a:t>
            </a:r>
          </a:p>
        </p:txBody>
      </p:sp>
      <p:cxnSp>
        <p:nvCxnSpPr>
          <p:cNvPr id="20" name="직선 연결선 19">
            <a:extLst>
              <a:ext uri="{FF2B5EF4-FFF2-40B4-BE49-F238E27FC236}">
                <a16:creationId xmlns:a16="http://schemas.microsoft.com/office/drawing/2014/main" id="{976865C1-AFDB-4C5C-B01B-0C47342D810F}"/>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직사각형 11">
            <a:extLst>
              <a:ext uri="{FF2B5EF4-FFF2-40B4-BE49-F238E27FC236}">
                <a16:creationId xmlns:a16="http://schemas.microsoft.com/office/drawing/2014/main" id="{61D0F9D3-3BDA-44F3-8B93-EDA997A6EA5B}"/>
              </a:ext>
            </a:extLst>
          </p:cNvPr>
          <p:cNvSpPr/>
          <p:nvPr/>
        </p:nvSpPr>
        <p:spPr>
          <a:xfrm>
            <a:off x="46475" y="6164673"/>
            <a:ext cx="9255179"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PHM </a:t>
            </a:r>
            <a:r>
              <a:rPr lang="en-US" altLang="ko-KR" sz="1200" dirty="0"/>
              <a:t>(Prognostics and health management)</a:t>
            </a:r>
          </a:p>
        </p:txBody>
      </p:sp>
      <p:sp>
        <p:nvSpPr>
          <p:cNvPr id="2" name="TextBox 1">
            <a:extLst>
              <a:ext uri="{FF2B5EF4-FFF2-40B4-BE49-F238E27FC236}">
                <a16:creationId xmlns:a16="http://schemas.microsoft.com/office/drawing/2014/main" id="{B1CC37E1-027C-4F70-B378-982A13FE0CEB}"/>
              </a:ext>
            </a:extLst>
          </p:cNvPr>
          <p:cNvSpPr txBox="1"/>
          <p:nvPr/>
        </p:nvSpPr>
        <p:spPr>
          <a:xfrm>
            <a:off x="1066913" y="4343958"/>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5C3501B3-3410-4E0E-9D62-1A307F5C1C62}"/>
              </a:ext>
            </a:extLst>
          </p:cNvPr>
          <p:cNvSpPr txBox="1"/>
          <p:nvPr/>
        </p:nvSpPr>
        <p:spPr>
          <a:xfrm>
            <a:off x="144032" y="1385592"/>
            <a:ext cx="8855935" cy="4770537"/>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t>Battery</a:t>
            </a:r>
            <a:r>
              <a:rPr lang="en-US" altLang="ko-KR" sz="1600" dirty="0"/>
              <a:t> </a:t>
            </a:r>
            <a:r>
              <a:rPr lang="en-US" altLang="ko-KR" sz="1600" b="1" dirty="0"/>
              <a:t>Failure is considered</a:t>
            </a:r>
            <a:r>
              <a:rPr lang="en-US" altLang="ko-KR" sz="1600" dirty="0"/>
              <a:t> to occur when the battery’s capacity decreases </a:t>
            </a:r>
            <a:r>
              <a:rPr lang="en-US" altLang="ko-KR" sz="1600" b="1" dirty="0"/>
              <a:t>below 80% of its initial capacity</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dirty="0"/>
              <a:t>Battery failure could result in degraded capability, unavailable operation, downtime, and even catastrophic occurrence.</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dirty="0"/>
              <a:t>Lithium-ion battery degradation can cover hundreds of cycles, and </a:t>
            </a:r>
            <a:r>
              <a:rPr lang="en-US" altLang="ko-KR" sz="1600" b="1" dirty="0"/>
              <a:t>the degradation evolution</a:t>
            </a:r>
            <a:r>
              <a:rPr lang="en-US" altLang="ko-KR" sz="1600" dirty="0"/>
              <a:t> among these </a:t>
            </a:r>
            <a:r>
              <a:rPr lang="en-US" altLang="ko-KR" sz="1600" b="1" dirty="0"/>
              <a:t>cycles is highly related</a:t>
            </a:r>
            <a:r>
              <a:rPr lang="en-US" altLang="ko-KR" sz="1600" dirty="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dirty="0"/>
              <a:t>The degradation characteristics data consists of a trajectory that can be predicted based on historical data.</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However, some data contributes more to constructing the trajectory because the historical data is noisy and can even possess outliers limited to the present measurement technology. </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It is thus reasonable and efficient to predict the degradation trajectory by extracting key information from the inputs.</a:t>
            </a:r>
            <a:endParaRPr lang="en-US" altLang="ko-KR" sz="1600" b="1" dirty="0"/>
          </a:p>
          <a:p>
            <a:pPr marL="285750" indent="-285750">
              <a:buFont typeface="Arial" panose="020B0604020202020204" pitchFamily="34" charset="0"/>
              <a:buChar char="•"/>
            </a:pPr>
            <a:endParaRPr lang="en-US" altLang="ko-KR" sz="1600" b="1" dirty="0"/>
          </a:p>
        </p:txBody>
      </p:sp>
      <p:sp>
        <p:nvSpPr>
          <p:cNvPr id="11" name="제목 5">
            <a:extLst>
              <a:ext uri="{FF2B5EF4-FFF2-40B4-BE49-F238E27FC236}">
                <a16:creationId xmlns:a16="http://schemas.microsoft.com/office/drawing/2014/main" id="{ED4201F2-A1C7-4E44-858E-28E79B9A2C6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Tree>
    <p:extLst>
      <p:ext uri="{BB962C8B-B14F-4D97-AF65-F5344CB8AC3E}">
        <p14:creationId xmlns:p14="http://schemas.microsoft.com/office/powerpoint/2010/main" val="80706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Introduction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직사각형 19">
            <a:extLst>
              <a:ext uri="{FF2B5EF4-FFF2-40B4-BE49-F238E27FC236}">
                <a16:creationId xmlns:a16="http://schemas.microsoft.com/office/drawing/2014/main" id="{520EF150-2685-40A8-9804-477A8CBDFA6A}"/>
              </a:ext>
            </a:extLst>
          </p:cNvPr>
          <p:cNvSpPr/>
          <p:nvPr/>
        </p:nvSpPr>
        <p:spPr>
          <a:xfrm>
            <a:off x="109538" y="6136411"/>
            <a:ext cx="8752976"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PEVs – Plug-in electric vehicles (PEV)</a:t>
            </a:r>
          </a:p>
        </p:txBody>
      </p:sp>
      <p:sp>
        <p:nvSpPr>
          <p:cNvPr id="14" name="TextBox 13">
            <a:extLst>
              <a:ext uri="{FF2B5EF4-FFF2-40B4-BE49-F238E27FC236}">
                <a16:creationId xmlns:a16="http://schemas.microsoft.com/office/drawing/2014/main" id="{C0DC31D1-DA07-4547-9989-D6D76222EEAD}"/>
              </a:ext>
            </a:extLst>
          </p:cNvPr>
          <p:cNvSpPr txBox="1"/>
          <p:nvPr/>
        </p:nvSpPr>
        <p:spPr>
          <a:xfrm>
            <a:off x="169819" y="1415470"/>
            <a:ext cx="8855935" cy="4278094"/>
          </a:xfrm>
          <a:prstGeom prst="rect">
            <a:avLst/>
          </a:prstGeom>
          <a:noFill/>
        </p:spPr>
        <p:txBody>
          <a:bodyPr wrap="square">
            <a:spAutoFit/>
          </a:bodyPr>
          <a:lstStyle/>
          <a:p>
            <a:pPr marL="285750" indent="-285750">
              <a:buFont typeface="Wingdings" panose="05000000000000000000" pitchFamily="2" charset="2"/>
              <a:buChar char="ü"/>
            </a:pPr>
            <a:r>
              <a:rPr lang="en-US" altLang="ko-KR" sz="1600" b="1" dirty="0"/>
              <a:t>model-based methods : </a:t>
            </a:r>
            <a:r>
              <a:rPr lang="en-US" altLang="ko-KR" sz="1600" dirty="0"/>
              <a:t>to capture the long-term dependencies of battery degradations</a:t>
            </a:r>
            <a:r>
              <a:rPr lang="en-US" altLang="ko-KR" sz="1600" b="1" dirty="0"/>
              <a:t> </a:t>
            </a:r>
          </a:p>
          <a:p>
            <a:pPr marL="285750" indent="-285750">
              <a:buFont typeface="Wingdings" panose="05000000000000000000" pitchFamily="2" charset="2"/>
              <a:buChar char="ü"/>
            </a:pPr>
            <a:endParaRPr lang="en-US" altLang="ko-KR" sz="1600" b="1" dirty="0"/>
          </a:p>
          <a:p>
            <a:pPr marL="742950" lvl="1" indent="-285750">
              <a:buFont typeface="Arial" panose="020B0604020202020204" pitchFamily="34" charset="0"/>
              <a:buChar char="•"/>
            </a:pPr>
            <a:r>
              <a:rPr lang="en-US" altLang="ko-KR" sz="1600" dirty="0"/>
              <a:t>PF (Particle Filter)</a:t>
            </a:r>
            <a:r>
              <a:rPr lang="ko-KR" altLang="en-US" sz="1600" dirty="0"/>
              <a:t> </a:t>
            </a:r>
            <a:r>
              <a:rPr lang="en-US" altLang="ko-KR" sz="1600" dirty="0"/>
              <a:t>algorithm </a:t>
            </a:r>
          </a:p>
          <a:p>
            <a:pPr marL="742950" lvl="1" indent="-285750">
              <a:buFont typeface="Arial" panose="020B0604020202020204" pitchFamily="34" charset="0"/>
              <a:buChar char="•"/>
            </a:pPr>
            <a:r>
              <a:rPr lang="en-US" altLang="ko-KR" sz="1600" dirty="0"/>
              <a:t>DST (Dempster-Shafer theory)</a:t>
            </a:r>
          </a:p>
          <a:p>
            <a:pPr marL="742950" lvl="1" indent="-285750">
              <a:buFont typeface="Arial" panose="020B0604020202020204" pitchFamily="34" charset="0"/>
              <a:buChar char="•"/>
            </a:pPr>
            <a:r>
              <a:rPr lang="en-US" altLang="ko-KR" sz="1600" dirty="0"/>
              <a:t>Ensemble model</a:t>
            </a:r>
          </a:p>
          <a:p>
            <a:pPr marL="742950" lvl="1" indent="-285750">
              <a:buFont typeface="Arial" panose="020B0604020202020204" pitchFamily="34" charset="0"/>
              <a:buChar char="•"/>
            </a:pPr>
            <a:r>
              <a:rPr lang="en-US" altLang="ko-KR" sz="1600" dirty="0"/>
              <a:t>AIC (Akaike information criterion)</a:t>
            </a:r>
          </a:p>
          <a:p>
            <a:pPr marL="742950" lvl="1" indent="-285750">
              <a:buFont typeface="Arial" panose="020B0604020202020204" pitchFamily="34" charset="0"/>
              <a:buChar char="•"/>
            </a:pPr>
            <a:r>
              <a:rPr lang="en-US" altLang="ko-KR" sz="1600" dirty="0"/>
              <a:t>PF framework </a:t>
            </a:r>
          </a:p>
          <a:p>
            <a:pPr marL="742950" lvl="1" indent="-285750">
              <a:buFont typeface="Arial" panose="020B0604020202020204" pitchFamily="34" charset="0"/>
              <a:buChar char="•"/>
            </a:pPr>
            <a:r>
              <a:rPr lang="en-US" altLang="ko-KR" sz="1600" dirty="0"/>
              <a:t>IMMPF (Interacting multiple model particle filter)</a:t>
            </a:r>
          </a:p>
          <a:p>
            <a:endParaRPr lang="en-US" altLang="ko-KR" sz="1600" b="1" dirty="0"/>
          </a:p>
          <a:p>
            <a:pPr marL="285750" indent="-285750">
              <a:buFont typeface="Wingdings" panose="05000000000000000000" pitchFamily="2" charset="2"/>
              <a:buChar char="ü"/>
            </a:pPr>
            <a:r>
              <a:rPr lang="en-US" altLang="ko-KR" sz="1600" b="1" dirty="0"/>
              <a:t>data-driven methods : </a:t>
            </a:r>
            <a:r>
              <a:rPr lang="en-US" altLang="ko-KR" sz="1600" dirty="0"/>
              <a:t>data-driven methods do not need an explicit mathematical model to describe the degradation evolution of batteries and are only dependent on historical degradation data</a:t>
            </a:r>
          </a:p>
          <a:p>
            <a:pPr marL="285750" indent="-285750">
              <a:buFont typeface="Wingdings" panose="05000000000000000000" pitchFamily="2" charset="2"/>
              <a:buChar char="ü"/>
            </a:pPr>
            <a:endParaRPr lang="en-US" altLang="ko-KR" sz="1600" b="1" dirty="0"/>
          </a:p>
          <a:p>
            <a:pPr marL="800100" lvl="1" indent="-342900">
              <a:buFont typeface="Arial" panose="020B0604020202020204" pitchFamily="34" charset="0"/>
              <a:buChar char="•"/>
            </a:pPr>
            <a:r>
              <a:rPr lang="en-US" altLang="ko-KR" sz="1600" dirty="0"/>
              <a:t>SVM (support vector machine)</a:t>
            </a:r>
          </a:p>
          <a:p>
            <a:pPr marL="800100" lvl="1" indent="-342900">
              <a:buFont typeface="Arial" panose="020B0604020202020204" pitchFamily="34" charset="0"/>
              <a:buChar char="•"/>
            </a:pPr>
            <a:r>
              <a:rPr lang="en-US" altLang="ko-KR" sz="1600" dirty="0"/>
              <a:t>RVM (relevance vector machine)</a:t>
            </a:r>
          </a:p>
          <a:p>
            <a:pPr marL="800100" lvl="1" indent="-342900">
              <a:buFont typeface="Arial" panose="020B0604020202020204" pitchFamily="34" charset="0"/>
              <a:buChar char="•"/>
            </a:pPr>
            <a:r>
              <a:rPr lang="en-US" altLang="ko-KR" sz="1600" dirty="0"/>
              <a:t>kernel techniques</a:t>
            </a:r>
          </a:p>
          <a:p>
            <a:pPr marL="800100" lvl="1" indent="-342900">
              <a:buFont typeface="Arial" panose="020B0604020202020204" pitchFamily="34" charset="0"/>
              <a:buChar char="•"/>
            </a:pPr>
            <a:r>
              <a:rPr lang="en-US" altLang="ko-KR" sz="1600" dirty="0"/>
              <a:t>NN, RNN, LSTM</a:t>
            </a:r>
          </a:p>
        </p:txBody>
      </p:sp>
      <p:sp>
        <p:nvSpPr>
          <p:cNvPr id="17" name="제목 5">
            <a:extLst>
              <a:ext uri="{FF2B5EF4-FFF2-40B4-BE49-F238E27FC236}">
                <a16:creationId xmlns:a16="http://schemas.microsoft.com/office/drawing/2014/main" id="{A25F523F-3D6B-47CA-B0E6-305237F5D77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sp>
        <p:nvSpPr>
          <p:cNvPr id="2" name="TextBox 1">
            <a:extLst>
              <a:ext uri="{FF2B5EF4-FFF2-40B4-BE49-F238E27FC236}">
                <a16:creationId xmlns:a16="http://schemas.microsoft.com/office/drawing/2014/main" id="{5CEA7FED-7C66-4C49-84D8-638B91F5C4E9}"/>
              </a:ext>
            </a:extLst>
          </p:cNvPr>
          <p:cNvSpPr txBox="1"/>
          <p:nvPr/>
        </p:nvSpPr>
        <p:spPr>
          <a:xfrm>
            <a:off x="5042562" y="2112579"/>
            <a:ext cx="4092730" cy="861774"/>
          </a:xfrm>
          <a:prstGeom prst="rect">
            <a:avLst/>
          </a:prstGeom>
          <a:noFill/>
        </p:spPr>
        <p:txBody>
          <a:bodyPr wrap="square" rtlCol="0">
            <a:spAutoFit/>
          </a:bodyPr>
          <a:lstStyle/>
          <a:p>
            <a:r>
              <a:rPr lang="en-US" altLang="ko-KR" sz="1400" b="1" dirty="0">
                <a:solidFill>
                  <a:srgbClr val="C00000"/>
                </a:solidFill>
              </a:rPr>
              <a:t>drawbacks</a:t>
            </a:r>
            <a:r>
              <a:rPr lang="en-US" altLang="ko-KR" sz="1200" b="1" dirty="0">
                <a:solidFill>
                  <a:srgbClr val="C00000"/>
                </a:solidFill>
              </a:rPr>
              <a:t> </a:t>
            </a:r>
          </a:p>
          <a:p>
            <a:endParaRPr lang="en-US" altLang="ko-KR" sz="1200" b="1" dirty="0">
              <a:solidFill>
                <a:srgbClr val="C00000"/>
              </a:solidFill>
            </a:endParaRPr>
          </a:p>
          <a:p>
            <a:pPr marL="228600" indent="-228600">
              <a:buFont typeface="+mj-lt"/>
              <a:buAutoNum type="arabicPeriod"/>
            </a:pPr>
            <a:r>
              <a:rPr lang="en-US" altLang="ko-KR" sz="1200" b="1" dirty="0">
                <a:solidFill>
                  <a:srgbClr val="C00000"/>
                </a:solidFill>
              </a:rPr>
              <a:t>No accurate aging model </a:t>
            </a:r>
          </a:p>
          <a:p>
            <a:pPr marL="228600" indent="-228600">
              <a:buFont typeface="+mj-lt"/>
              <a:buAutoNum type="arabicPeriod"/>
            </a:pPr>
            <a:r>
              <a:rPr lang="en-US" altLang="ko-KR" sz="1200" b="1" dirty="0">
                <a:solidFill>
                  <a:srgbClr val="C00000"/>
                </a:solidFill>
              </a:rPr>
              <a:t>PF is limited by the particle degeneracy problem </a:t>
            </a:r>
            <a:endParaRPr lang="ko-KR" altLang="en-US" sz="1200" b="1" dirty="0">
              <a:solidFill>
                <a:srgbClr val="C00000"/>
              </a:solidFill>
            </a:endParaRPr>
          </a:p>
        </p:txBody>
      </p:sp>
    </p:spTree>
    <p:extLst>
      <p:ext uri="{BB962C8B-B14F-4D97-AF65-F5344CB8AC3E}">
        <p14:creationId xmlns:p14="http://schemas.microsoft.com/office/powerpoint/2010/main" val="106149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Introduction</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직사각형 19">
            <a:extLst>
              <a:ext uri="{FF2B5EF4-FFF2-40B4-BE49-F238E27FC236}">
                <a16:creationId xmlns:a16="http://schemas.microsoft.com/office/drawing/2014/main" id="{520EF150-2685-40A8-9804-477A8CBDFA6A}"/>
              </a:ext>
            </a:extLst>
          </p:cNvPr>
          <p:cNvSpPr/>
          <p:nvPr/>
        </p:nvSpPr>
        <p:spPr>
          <a:xfrm>
            <a:off x="109538" y="6136411"/>
            <a:ext cx="8752976"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RMSprop : </a:t>
            </a:r>
            <a:r>
              <a:rPr lang="en-US" altLang="ko-KR" sz="1200" dirty="0"/>
              <a:t>the resilient mean square back-propagation</a:t>
            </a:r>
            <a:endParaRPr lang="en-US" altLang="ko-KR" sz="1200" b="1" dirty="0"/>
          </a:p>
        </p:txBody>
      </p:sp>
      <p:sp>
        <p:nvSpPr>
          <p:cNvPr id="17" name="제목 5">
            <a:extLst>
              <a:ext uri="{FF2B5EF4-FFF2-40B4-BE49-F238E27FC236}">
                <a16:creationId xmlns:a16="http://schemas.microsoft.com/office/drawing/2014/main" id="{A25F523F-3D6B-47CA-B0E6-305237F5D77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pic>
        <p:nvPicPr>
          <p:cNvPr id="4" name="그림 3">
            <a:extLst>
              <a:ext uri="{FF2B5EF4-FFF2-40B4-BE49-F238E27FC236}">
                <a16:creationId xmlns:a16="http://schemas.microsoft.com/office/drawing/2014/main" id="{E16EA141-EB6E-40E8-9F5B-A0F50189F1F7}"/>
              </a:ext>
            </a:extLst>
          </p:cNvPr>
          <p:cNvPicPr>
            <a:picLocks noChangeAspect="1"/>
          </p:cNvPicPr>
          <p:nvPr/>
        </p:nvPicPr>
        <p:blipFill>
          <a:blip r:embed="rId3"/>
          <a:stretch>
            <a:fillRect/>
          </a:stretch>
        </p:blipFill>
        <p:spPr>
          <a:xfrm>
            <a:off x="1273650" y="1841194"/>
            <a:ext cx="6478454" cy="3682797"/>
          </a:xfrm>
          <a:prstGeom prst="rect">
            <a:avLst/>
          </a:prstGeom>
        </p:spPr>
      </p:pic>
      <p:sp>
        <p:nvSpPr>
          <p:cNvPr id="15" name="직사각형 14">
            <a:extLst>
              <a:ext uri="{FF2B5EF4-FFF2-40B4-BE49-F238E27FC236}">
                <a16:creationId xmlns:a16="http://schemas.microsoft.com/office/drawing/2014/main" id="{293F10ED-D652-4D84-BE54-BBEF9DC54FFC}"/>
              </a:ext>
            </a:extLst>
          </p:cNvPr>
          <p:cNvSpPr/>
          <p:nvPr/>
        </p:nvSpPr>
        <p:spPr>
          <a:xfrm>
            <a:off x="4620578" y="6136411"/>
            <a:ext cx="400526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online-data : </a:t>
            </a:r>
            <a:r>
              <a:rPr lang="en-US" altLang="ko-KR" sz="1200" dirty="0"/>
              <a:t>the data collected in real applications</a:t>
            </a:r>
            <a:endParaRPr lang="en-US" altLang="ko-KR" sz="1200" b="1" dirty="0"/>
          </a:p>
        </p:txBody>
      </p:sp>
      <p:sp>
        <p:nvSpPr>
          <p:cNvPr id="16" name="직사각형 15">
            <a:extLst>
              <a:ext uri="{FF2B5EF4-FFF2-40B4-BE49-F238E27FC236}">
                <a16:creationId xmlns:a16="http://schemas.microsoft.com/office/drawing/2014/main" id="{A8B82446-86DE-4F35-ADCC-62905C02A39F}"/>
              </a:ext>
            </a:extLst>
          </p:cNvPr>
          <p:cNvSpPr/>
          <p:nvPr/>
        </p:nvSpPr>
        <p:spPr>
          <a:xfrm>
            <a:off x="4620578" y="6345389"/>
            <a:ext cx="400526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offline-data : </a:t>
            </a:r>
            <a:r>
              <a:rPr lang="en-US" altLang="ko-KR" sz="1200" dirty="0"/>
              <a:t>the data collected in the experiments</a:t>
            </a:r>
            <a:endParaRPr lang="en-US" altLang="ko-KR" sz="1200" b="1" dirty="0"/>
          </a:p>
        </p:txBody>
      </p:sp>
    </p:spTree>
    <p:extLst>
      <p:ext uri="{BB962C8B-B14F-4D97-AF65-F5344CB8AC3E}">
        <p14:creationId xmlns:p14="http://schemas.microsoft.com/office/powerpoint/2010/main" val="48450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4"/>
          </p:nvPr>
        </p:nvSpPr>
        <p:spPr>
          <a:xfrm>
            <a:off x="-8707" y="874405"/>
            <a:ext cx="9143999" cy="510256"/>
          </a:xfrm>
        </p:spPr>
        <p:txBody>
          <a:bodyPr>
            <a:normAutofit/>
          </a:bodyPr>
          <a:lstStyle/>
          <a:p>
            <a:pPr>
              <a:defRPr/>
            </a:pPr>
            <a:r>
              <a:rPr lang="en-US" altLang="ko-KR" dirty="0"/>
              <a:t>Battery testing and degradation data</a:t>
            </a:r>
          </a:p>
        </p:txBody>
      </p:sp>
      <p:cxnSp>
        <p:nvCxnSpPr>
          <p:cNvPr id="19" name="직선 연결선 18">
            <a:extLst>
              <a:ext uri="{FF2B5EF4-FFF2-40B4-BE49-F238E27FC236}">
                <a16:creationId xmlns:a16="http://schemas.microsoft.com/office/drawing/2014/main" id="{18186040-C3DE-4040-A10F-DFF24090BEE2}"/>
              </a:ext>
            </a:extLst>
          </p:cNvPr>
          <p:cNvCxnSpPr>
            <a:cxnSpLocks/>
          </p:cNvCxnSpPr>
          <p:nvPr/>
        </p:nvCxnSpPr>
        <p:spPr>
          <a:xfrm flipH="1">
            <a:off x="100830" y="6131843"/>
            <a:ext cx="8924924" cy="0"/>
          </a:xfrm>
          <a:prstGeom prst="line">
            <a:avLst/>
          </a:prstGeom>
          <a:ln w="25400"/>
        </p:spPr>
        <p:style>
          <a:lnRef idx="1">
            <a:schemeClr val="dk1"/>
          </a:lnRef>
          <a:fillRef idx="0">
            <a:schemeClr val="dk1"/>
          </a:fillRef>
          <a:effectRef idx="0">
            <a:schemeClr val="dk1"/>
          </a:effectRef>
          <a:fontRef idx="minor">
            <a:schemeClr val="tx1"/>
          </a:fontRef>
        </p:style>
      </p:cxnSp>
      <p:sp>
        <p:nvSpPr>
          <p:cNvPr id="12" name="제목 5">
            <a:extLst>
              <a:ext uri="{FF2B5EF4-FFF2-40B4-BE49-F238E27FC236}">
                <a16:creationId xmlns:a16="http://schemas.microsoft.com/office/drawing/2014/main" id="{4023B963-FA32-480D-8F1E-DA2EF5DE3EE8}"/>
              </a:ext>
            </a:extLst>
          </p:cNvPr>
          <p:cNvSpPr>
            <a:spLocks noGrp="1"/>
          </p:cNvSpPr>
          <p:nvPr>
            <p:ph type="title"/>
          </p:nvPr>
        </p:nvSpPr>
        <p:spPr>
          <a:xfrm>
            <a:off x="0" y="142863"/>
            <a:ext cx="9025754" cy="704425"/>
          </a:xfrm>
        </p:spPr>
        <p:txBody>
          <a:bodyPr>
            <a:noAutofit/>
          </a:bodyPr>
          <a:lstStyle/>
          <a:p>
            <a:r>
              <a:rPr lang="en-US" altLang="ko-KR" sz="1800" dirty="0"/>
              <a:t>Long Short-Term Memory Recurrent Neural</a:t>
            </a:r>
            <a:br>
              <a:rPr lang="en-US" altLang="ko-KR" sz="1800" dirty="0"/>
            </a:br>
            <a:r>
              <a:rPr lang="en-US" altLang="ko-KR" sz="1800" dirty="0"/>
              <a:t>Network for Remaining Useful Life Prediction</a:t>
            </a:r>
            <a:br>
              <a:rPr lang="en-US" altLang="ko-KR" sz="1800" dirty="0"/>
            </a:br>
            <a:r>
              <a:rPr lang="en-US" altLang="ko-KR" sz="1800" dirty="0"/>
              <a:t>of Lithium-Ion Batteries</a:t>
            </a:r>
            <a:endParaRPr lang="en-US" altLang="ko-KR" sz="1800" b="0" dirty="0"/>
          </a:p>
        </p:txBody>
      </p:sp>
      <p:pic>
        <p:nvPicPr>
          <p:cNvPr id="8" name="그림 7">
            <a:extLst>
              <a:ext uri="{FF2B5EF4-FFF2-40B4-BE49-F238E27FC236}">
                <a16:creationId xmlns:a16="http://schemas.microsoft.com/office/drawing/2014/main" id="{02D5F840-557D-4544-8FF7-2A5C4F5FCC44}"/>
              </a:ext>
            </a:extLst>
          </p:cNvPr>
          <p:cNvPicPr>
            <a:picLocks noChangeAspect="1"/>
          </p:cNvPicPr>
          <p:nvPr/>
        </p:nvPicPr>
        <p:blipFill>
          <a:blip r:embed="rId3"/>
          <a:stretch>
            <a:fillRect/>
          </a:stretch>
        </p:blipFill>
        <p:spPr>
          <a:xfrm>
            <a:off x="804194" y="1737843"/>
            <a:ext cx="3093581" cy="1853142"/>
          </a:xfrm>
          <a:prstGeom prst="rect">
            <a:avLst/>
          </a:prstGeom>
        </p:spPr>
      </p:pic>
      <p:pic>
        <p:nvPicPr>
          <p:cNvPr id="10" name="그림 9">
            <a:extLst>
              <a:ext uri="{FF2B5EF4-FFF2-40B4-BE49-F238E27FC236}">
                <a16:creationId xmlns:a16="http://schemas.microsoft.com/office/drawing/2014/main" id="{0EDE66D0-66C0-4AEB-8734-F1FB953D3409}"/>
              </a:ext>
            </a:extLst>
          </p:cNvPr>
          <p:cNvPicPr>
            <a:picLocks noChangeAspect="1"/>
          </p:cNvPicPr>
          <p:nvPr/>
        </p:nvPicPr>
        <p:blipFill>
          <a:blip r:embed="rId4"/>
          <a:stretch>
            <a:fillRect/>
          </a:stretch>
        </p:blipFill>
        <p:spPr>
          <a:xfrm>
            <a:off x="804194" y="4070307"/>
            <a:ext cx="2946865" cy="1713015"/>
          </a:xfrm>
          <a:prstGeom prst="rect">
            <a:avLst/>
          </a:prstGeom>
        </p:spPr>
      </p:pic>
      <p:pic>
        <p:nvPicPr>
          <p:cNvPr id="14" name="그림 13">
            <a:extLst>
              <a:ext uri="{FF2B5EF4-FFF2-40B4-BE49-F238E27FC236}">
                <a16:creationId xmlns:a16="http://schemas.microsoft.com/office/drawing/2014/main" id="{63AD7908-9F2C-4150-BCCB-B6BD4539535E}"/>
              </a:ext>
            </a:extLst>
          </p:cNvPr>
          <p:cNvPicPr>
            <a:picLocks noChangeAspect="1"/>
          </p:cNvPicPr>
          <p:nvPr/>
        </p:nvPicPr>
        <p:blipFill>
          <a:blip r:embed="rId5"/>
          <a:stretch>
            <a:fillRect/>
          </a:stretch>
        </p:blipFill>
        <p:spPr>
          <a:xfrm>
            <a:off x="4710148" y="1429768"/>
            <a:ext cx="3629658" cy="2972029"/>
          </a:xfrm>
          <a:prstGeom prst="rect">
            <a:avLst/>
          </a:prstGeom>
        </p:spPr>
      </p:pic>
      <p:pic>
        <p:nvPicPr>
          <p:cNvPr id="17" name="그림 16">
            <a:extLst>
              <a:ext uri="{FF2B5EF4-FFF2-40B4-BE49-F238E27FC236}">
                <a16:creationId xmlns:a16="http://schemas.microsoft.com/office/drawing/2014/main" id="{146FEE32-65D4-4BD3-B498-A52E893DB43D}"/>
              </a:ext>
            </a:extLst>
          </p:cNvPr>
          <p:cNvPicPr>
            <a:picLocks noChangeAspect="1"/>
          </p:cNvPicPr>
          <p:nvPr/>
        </p:nvPicPr>
        <p:blipFill>
          <a:blip r:embed="rId6"/>
          <a:stretch>
            <a:fillRect/>
          </a:stretch>
        </p:blipFill>
        <p:spPr>
          <a:xfrm>
            <a:off x="4710148" y="4679906"/>
            <a:ext cx="3629658" cy="1103416"/>
          </a:xfrm>
          <a:prstGeom prst="rect">
            <a:avLst/>
          </a:prstGeom>
        </p:spPr>
      </p:pic>
      <p:sp>
        <p:nvSpPr>
          <p:cNvPr id="25" name="직사각형 24">
            <a:extLst>
              <a:ext uri="{FF2B5EF4-FFF2-40B4-BE49-F238E27FC236}">
                <a16:creationId xmlns:a16="http://schemas.microsoft.com/office/drawing/2014/main" id="{5D57A9A7-DEBE-4866-8B7F-B0AA2060CF00}"/>
              </a:ext>
            </a:extLst>
          </p:cNvPr>
          <p:cNvSpPr/>
          <p:nvPr/>
        </p:nvSpPr>
        <p:spPr>
          <a:xfrm>
            <a:off x="4620578" y="6136411"/>
            <a:ext cx="418814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online-data : </a:t>
            </a:r>
            <a:r>
              <a:rPr lang="en-US" altLang="ko-KR" sz="1200" dirty="0"/>
              <a:t>the data collected in </a:t>
            </a:r>
            <a:r>
              <a:rPr lang="en-US" altLang="ko-KR" sz="1200" b="1" dirty="0">
                <a:solidFill>
                  <a:srgbClr val="0F17B1"/>
                </a:solidFill>
              </a:rPr>
              <a:t>real applications</a:t>
            </a:r>
          </a:p>
        </p:txBody>
      </p:sp>
      <p:sp>
        <p:nvSpPr>
          <p:cNvPr id="26" name="직사각형 25">
            <a:extLst>
              <a:ext uri="{FF2B5EF4-FFF2-40B4-BE49-F238E27FC236}">
                <a16:creationId xmlns:a16="http://schemas.microsoft.com/office/drawing/2014/main" id="{9911AAB4-96FB-4053-B571-FD2C01F89944}"/>
              </a:ext>
            </a:extLst>
          </p:cNvPr>
          <p:cNvSpPr/>
          <p:nvPr/>
        </p:nvSpPr>
        <p:spPr>
          <a:xfrm>
            <a:off x="4620578" y="6345390"/>
            <a:ext cx="414242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offline-data : </a:t>
            </a:r>
            <a:r>
              <a:rPr lang="en-US" altLang="ko-KR" sz="1200" dirty="0"/>
              <a:t>the data collected in </a:t>
            </a:r>
            <a:r>
              <a:rPr lang="en-US" altLang="ko-KR" sz="1200" b="1" dirty="0"/>
              <a:t>the experiments</a:t>
            </a:r>
          </a:p>
        </p:txBody>
      </p:sp>
      <p:sp>
        <p:nvSpPr>
          <p:cNvPr id="27" name="직사각형 26">
            <a:extLst>
              <a:ext uri="{FF2B5EF4-FFF2-40B4-BE49-F238E27FC236}">
                <a16:creationId xmlns:a16="http://schemas.microsoft.com/office/drawing/2014/main" id="{4D1649E1-B144-4563-B4C4-6EFC1E48E7B9}"/>
              </a:ext>
            </a:extLst>
          </p:cNvPr>
          <p:cNvSpPr/>
          <p:nvPr/>
        </p:nvSpPr>
        <p:spPr>
          <a:xfrm>
            <a:off x="7533641" y="5101838"/>
            <a:ext cx="767080" cy="211842"/>
          </a:xfrm>
          <a:prstGeom prst="rect">
            <a:avLst/>
          </a:prstGeom>
          <a:solidFill>
            <a:schemeClr val="accent3">
              <a:lumMod val="75000"/>
              <a:alpha val="20000"/>
            </a:schemeClr>
          </a:solidFill>
          <a:ln>
            <a:solidFill>
              <a:schemeClr val="accent3">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648ACE3C-AF8D-4C23-A859-75910128B416}"/>
              </a:ext>
            </a:extLst>
          </p:cNvPr>
          <p:cNvSpPr/>
          <p:nvPr/>
        </p:nvSpPr>
        <p:spPr>
          <a:xfrm>
            <a:off x="5803995" y="5101838"/>
            <a:ext cx="1638427" cy="211842"/>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11862A6F-B438-4E3C-8443-A229C42EBB4B}"/>
              </a:ext>
            </a:extLst>
          </p:cNvPr>
          <p:cNvSpPr/>
          <p:nvPr/>
        </p:nvSpPr>
        <p:spPr>
          <a:xfrm>
            <a:off x="4846320" y="6374444"/>
            <a:ext cx="914399" cy="211842"/>
          </a:xfrm>
          <a:prstGeom prst="rect">
            <a:avLst/>
          </a:prstGeom>
          <a:solidFill>
            <a:schemeClr val="accent3">
              <a:lumMod val="75000"/>
              <a:alpha val="20000"/>
            </a:schemeClr>
          </a:solidFill>
          <a:ln>
            <a:solidFill>
              <a:schemeClr val="accent3">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2E0173B1-6B76-4574-A100-3FFA6BFBCA8C}"/>
              </a:ext>
            </a:extLst>
          </p:cNvPr>
          <p:cNvSpPr/>
          <p:nvPr/>
        </p:nvSpPr>
        <p:spPr>
          <a:xfrm>
            <a:off x="4846320" y="6168989"/>
            <a:ext cx="914399" cy="211842"/>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1EB49597-CED7-4EB2-853C-7BE1B75E6A6E}"/>
              </a:ext>
            </a:extLst>
          </p:cNvPr>
          <p:cNvSpPr/>
          <p:nvPr/>
        </p:nvSpPr>
        <p:spPr>
          <a:xfrm>
            <a:off x="0" y="6136411"/>
            <a:ext cx="4142422" cy="276999"/>
          </a:xfrm>
          <a:prstGeom prst="rect">
            <a:avLst/>
          </a:prstGeom>
        </p:spPr>
        <p:txBody>
          <a:bodyPr wrap="square">
            <a:spAutoFit/>
          </a:bodyPr>
          <a:lstStyle/>
          <a:p>
            <a:pPr marL="171450" indent="-171450">
              <a:buFont typeface="Arial" panose="020B0604020202020204" pitchFamily="34" charset="0"/>
              <a:buChar char="•"/>
            </a:pPr>
            <a:r>
              <a:rPr lang="en-US" altLang="ko-KR" sz="1200" b="1" dirty="0"/>
              <a:t>C-rate : </a:t>
            </a:r>
            <a:r>
              <a:rPr lang="en-US" altLang="ko-KR" sz="1200" dirty="0"/>
              <a:t>if 1 C </a:t>
            </a:r>
            <a:r>
              <a:rPr lang="ko-KR" altLang="en-US" sz="1200" dirty="0"/>
              <a:t>→ </a:t>
            </a:r>
            <a:r>
              <a:rPr lang="en-US" altLang="ko-KR" sz="1200" dirty="0"/>
              <a:t>1h (discharging/charging)</a:t>
            </a:r>
          </a:p>
        </p:txBody>
      </p:sp>
      <p:sp>
        <p:nvSpPr>
          <p:cNvPr id="2" name="TextBox 1">
            <a:extLst>
              <a:ext uri="{FF2B5EF4-FFF2-40B4-BE49-F238E27FC236}">
                <a16:creationId xmlns:a16="http://schemas.microsoft.com/office/drawing/2014/main" id="{F47D5DE5-209F-4B3B-9884-175D72C294F9}"/>
              </a:ext>
            </a:extLst>
          </p:cNvPr>
          <p:cNvSpPr txBox="1"/>
          <p:nvPr/>
        </p:nvSpPr>
        <p:spPr>
          <a:xfrm>
            <a:off x="4788955" y="1216222"/>
            <a:ext cx="3668505" cy="276999"/>
          </a:xfrm>
          <a:prstGeom prst="rect">
            <a:avLst/>
          </a:prstGeom>
          <a:noFill/>
        </p:spPr>
        <p:txBody>
          <a:bodyPr wrap="none" rtlCol="0">
            <a:spAutoFit/>
          </a:bodyPr>
          <a:lstStyle/>
          <a:p>
            <a:r>
              <a:rPr lang="en-US" altLang="ko-KR" sz="1200" dirty="0">
                <a:solidFill>
                  <a:srgbClr val="C00000"/>
                </a:solidFill>
              </a:rPr>
              <a:t>“</a:t>
            </a:r>
            <a:r>
              <a:rPr lang="ko-KR" altLang="en-US" sz="1200" dirty="0">
                <a:solidFill>
                  <a:srgbClr val="C00000"/>
                </a:solidFill>
              </a:rPr>
              <a:t>온도</a:t>
            </a:r>
            <a:r>
              <a:rPr lang="en-US" altLang="ko-KR" sz="1200" dirty="0">
                <a:solidFill>
                  <a:srgbClr val="C00000"/>
                </a:solidFill>
              </a:rPr>
              <a:t>”</a:t>
            </a:r>
            <a:r>
              <a:rPr lang="ko-KR" altLang="en-US" sz="1200" dirty="0">
                <a:solidFill>
                  <a:srgbClr val="C00000"/>
                </a:solidFill>
              </a:rPr>
              <a:t> 및 </a:t>
            </a:r>
            <a:r>
              <a:rPr lang="en-US" altLang="ko-KR" sz="1200" dirty="0">
                <a:solidFill>
                  <a:srgbClr val="C00000"/>
                </a:solidFill>
              </a:rPr>
              <a:t>“C-rate”</a:t>
            </a:r>
            <a:r>
              <a:rPr lang="ko-KR" altLang="en-US" sz="1200" dirty="0">
                <a:solidFill>
                  <a:srgbClr val="C00000"/>
                </a:solidFill>
              </a:rPr>
              <a:t>가 </a:t>
            </a:r>
            <a:r>
              <a:rPr lang="en-US" altLang="ko-KR" sz="1200" dirty="0">
                <a:solidFill>
                  <a:srgbClr val="C00000"/>
                </a:solidFill>
              </a:rPr>
              <a:t>Cycle/Capacity</a:t>
            </a:r>
            <a:r>
              <a:rPr lang="ko-KR" altLang="en-US" sz="1200" dirty="0">
                <a:solidFill>
                  <a:srgbClr val="C00000"/>
                </a:solidFill>
              </a:rPr>
              <a:t>에 미치는 영향</a:t>
            </a:r>
          </a:p>
        </p:txBody>
      </p:sp>
    </p:spTree>
    <p:extLst>
      <p:ext uri="{BB962C8B-B14F-4D97-AF65-F5344CB8AC3E}">
        <p14:creationId xmlns:p14="http://schemas.microsoft.com/office/powerpoint/2010/main" val="11230071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27272</TotalTime>
  <Words>1691</Words>
  <Application>Microsoft Office PowerPoint</Application>
  <PresentationFormat>화면 슬라이드 쇼(4:3)</PresentationFormat>
  <Paragraphs>226</Paragraphs>
  <Slides>23</Slides>
  <Notes>22</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23</vt:i4>
      </vt:variant>
    </vt:vector>
  </HeadingPairs>
  <TitlesOfParts>
    <vt:vector size="37" baseType="lpstr">
      <vt:lpstr>AppleSDGothicNeo</vt:lpstr>
      <vt:lpstr>fell</vt:lpstr>
      <vt:lpstr>Helvetica Neue</vt:lpstr>
      <vt:lpstr>Lucida Grande</vt:lpstr>
      <vt:lpstr>sohne</vt:lpstr>
      <vt:lpstr>굴림</vt:lpstr>
      <vt:lpstr>맑은 고딕</vt:lpstr>
      <vt:lpstr>Arial</vt:lpstr>
      <vt:lpstr>Britannic Bold</vt:lpstr>
      <vt:lpstr>Cambria Math</vt:lpstr>
      <vt:lpstr>Helvetica</vt:lpstr>
      <vt:lpstr>Palatino Linotype</vt:lpstr>
      <vt:lpstr>Wingdings</vt:lpstr>
      <vt:lpstr>Office 테마</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Long Short-Term Memory Recurrent Neural Network for Remaining Useful Life Prediction of Lithium-Ion Batteries</vt:lpstr>
      <vt:lpstr>Decentralized Plug-in Electric Vehicle Charging Selection Algorithm in Power Systems </vt:lpstr>
      <vt:lpstr>PowerPoint 프레젠테이션</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dc:title>
  <dc:creator>Gilsoo Lee</dc:creator>
  <cp:lastModifiedBy>이해중</cp:lastModifiedBy>
  <cp:revision>2776</cp:revision>
  <cp:lastPrinted>2018-11-22T23:47:53Z</cp:lastPrinted>
  <dcterms:created xsi:type="dcterms:W3CDTF">2013-10-15T10:17:51Z</dcterms:created>
  <dcterms:modified xsi:type="dcterms:W3CDTF">2021-01-07T07:16:55Z</dcterms:modified>
</cp:coreProperties>
</file>